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65" r:id="rId2"/>
    <p:sldId id="266" r:id="rId3"/>
    <p:sldId id="257" r:id="rId4"/>
    <p:sldId id="258" r:id="rId5"/>
    <p:sldId id="259" r:id="rId6"/>
    <p:sldId id="269" r:id="rId7"/>
    <p:sldId id="270" r:id="rId8"/>
    <p:sldId id="261" r:id="rId9"/>
    <p:sldId id="262" r:id="rId10"/>
    <p:sldId id="263" r:id="rId11"/>
    <p:sldId id="264"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0" d="100"/>
          <a:sy n="70" d="100"/>
        </p:scale>
        <p:origin x="1386"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447878-A075-BF4F-A396-03CBF4942446}" type="datetimeFigureOut">
              <a:rPr lang="en-US" smtClean="0"/>
              <a:t>6/27/2016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E3B14F-ABB0-BF4D-A47A-4C3CCDD0CE59}" type="slidenum">
              <a:rPr lang="en-US" smtClean="0"/>
              <a:t>‹#›</a:t>
            </a:fld>
            <a:endParaRPr lang="en-US"/>
          </a:p>
        </p:txBody>
      </p:sp>
    </p:spTree>
    <p:extLst>
      <p:ext uri="{BB962C8B-B14F-4D97-AF65-F5344CB8AC3E}">
        <p14:creationId xmlns:p14="http://schemas.microsoft.com/office/powerpoint/2010/main" val="212541973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en.wikipedia.org/wiki/Mihaly_Csikszentmihalyi"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en.wikipedia.org/wiki/Positive_psychology"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en.wikipedia.org/wiki/Mihaly_Csikszentmihalyi"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GHIZLANE SIBA </a:t>
            </a:r>
            <a:r>
              <a:rPr lang="en-US" baseline="0" dirty="0" smtClean="0"/>
              <a:t> gold medal high jumper</a:t>
            </a:r>
            <a:endParaRPr lang="en-US" dirty="0"/>
          </a:p>
        </p:txBody>
      </p:sp>
      <p:sp>
        <p:nvSpPr>
          <p:cNvPr id="4" name="Slide Number Placeholder 3"/>
          <p:cNvSpPr>
            <a:spLocks noGrp="1"/>
          </p:cNvSpPr>
          <p:nvPr>
            <p:ph type="sldNum" sz="quarter" idx="10"/>
          </p:nvPr>
        </p:nvSpPr>
        <p:spPr/>
        <p:txBody>
          <a:bodyPr/>
          <a:lstStyle/>
          <a:p>
            <a:fld id="{F8E3B14F-ABB0-BF4D-A47A-4C3CCDD0CE59}" type="slidenum">
              <a:rPr lang="en-US" smtClean="0"/>
              <a:t>2</a:t>
            </a:fld>
            <a:endParaRPr lang="en-US"/>
          </a:p>
        </p:txBody>
      </p:sp>
    </p:spTree>
    <p:extLst>
      <p:ext uri="{BB962C8B-B14F-4D97-AF65-F5344CB8AC3E}">
        <p14:creationId xmlns:p14="http://schemas.microsoft.com/office/powerpoint/2010/main" val="2410976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41363"/>
            <a:ext cx="4033838" cy="3027362"/>
          </a:xfrm>
        </p:spPr>
      </p:sp>
      <p:sp>
        <p:nvSpPr>
          <p:cNvPr id="3" name="Notes Placeholder 2"/>
          <p:cNvSpPr>
            <a:spLocks noGrp="1"/>
          </p:cNvSpPr>
          <p:nvPr>
            <p:ph type="body" idx="1"/>
          </p:nvPr>
        </p:nvSpPr>
        <p:spPr/>
        <p:txBody>
          <a:bodyPr/>
          <a:lstStyle/>
          <a:p>
            <a:r>
              <a:rPr lang="en-US" sz="1000" dirty="0" smtClean="0"/>
              <a:t>The concept of “flow” has been studied and named by Mihaly</a:t>
            </a:r>
            <a:r>
              <a:rPr lang="en-US" sz="1000" dirty="0" smtClean="0">
                <a:hlinkClick r:id="rId3" action="ppaction://hlinkfile" tooltip="Mihaly Csikszentmihalyi"/>
              </a:rPr>
              <a:t> </a:t>
            </a:r>
            <a:r>
              <a:rPr lang="en-US" sz="1000" dirty="0" err="1"/>
              <a:t>Csikszentmihalyi</a:t>
            </a:r>
            <a:r>
              <a:rPr lang="en-US" sz="1000" dirty="0"/>
              <a:t> </a:t>
            </a:r>
            <a:r>
              <a:rPr lang="en-US" sz="1000" dirty="0" smtClean="0"/>
              <a:t>.</a:t>
            </a:r>
          </a:p>
          <a:p>
            <a:endParaRPr lang="en-US" sz="1000" dirty="0"/>
          </a:p>
          <a:p>
            <a:r>
              <a:rPr lang="en-US" sz="1000" dirty="0"/>
              <a:t>Professor </a:t>
            </a:r>
            <a:r>
              <a:rPr lang="en-US" sz="1000" dirty="0" err="1" smtClean="0"/>
              <a:t>Csikszentmihalyi</a:t>
            </a:r>
            <a:r>
              <a:rPr lang="en-US" sz="1000" dirty="0" smtClean="0"/>
              <a:t> (Claremont Graduate University) </a:t>
            </a:r>
            <a:r>
              <a:rPr lang="en-US" sz="1000" dirty="0"/>
              <a:t>is the founder and co-director of the Quality of Life Research Center (QLRC). The QLRC is a non-profit research institute that studies "positive psychology"; that is, human strengths such as optimism, creativity, intrinsic motivation, and responsibility.</a:t>
            </a:r>
            <a:endParaRPr lang="en-US" sz="1000" dirty="0" smtClean="0"/>
          </a:p>
          <a:p>
            <a:endParaRPr lang="en-US" sz="1000" baseline="30000" dirty="0" smtClean="0"/>
          </a:p>
          <a:p>
            <a:r>
              <a:rPr lang="en-US" sz="1000" dirty="0" smtClean="0"/>
              <a:t>Mihaly Csikszentmihalyi  wanted to know what makes people creative. He talked to and collected data about creative people (artists, scientists, musicians, etc.). These people said they were most creative and feel at their best </a:t>
            </a:r>
            <a:r>
              <a:rPr lang="en-US" sz="1000" b="1" dirty="0" smtClean="0"/>
              <a:t>when they were “in flow”.  </a:t>
            </a:r>
            <a:r>
              <a:rPr lang="en-US" sz="1000" dirty="0" smtClean="0"/>
              <a:t>They described flow as an ecstatic state – that is  a Greek term meaning  the mental state where you feel that you don’t do your normal, daily routine, you are like out of reality. You are fully concentrated on what you do, you don‘t pay attention to anything else, simply because you don‘t have enough attention to spend on something else (like your health or home issues). </a:t>
            </a:r>
            <a:br>
              <a:rPr lang="en-US" sz="1000" dirty="0" smtClean="0"/>
            </a:br>
            <a:r>
              <a:rPr lang="en-US" sz="1000" dirty="0" smtClean="0"/>
              <a:t>For example </a:t>
            </a:r>
            <a:r>
              <a:rPr lang="en-US" sz="1000" dirty="0" smtClean="0">
                <a:hlinkClick r:id="rId3" action="ppaction://hlinkfile" tooltip="Mihaly Csikszentmihalyi"/>
              </a:rPr>
              <a:t>Mihály Csíkszentmihályi</a:t>
            </a:r>
            <a:r>
              <a:rPr lang="en-US" sz="1000" dirty="0" smtClean="0"/>
              <a:t> said it happens when a musician is playing an instrument, when a scientist is concentrating on a creative process, it happens to sports people, and even CEOs, when they are focused, and passionate about their job. </a:t>
            </a:r>
          </a:p>
          <a:p>
            <a:endParaRPr lang="en-US" sz="1000" dirty="0" smtClean="0"/>
          </a:p>
          <a:p>
            <a:r>
              <a:rPr lang="en-US" sz="1000" dirty="0" smtClean="0"/>
              <a:t>In </a:t>
            </a:r>
            <a:r>
              <a:rPr lang="en-US" sz="1000" dirty="0" smtClean="0">
                <a:hlinkClick r:id="rId4" action="ppaction://hlinkfile" tooltip="Positive psychology"/>
              </a:rPr>
              <a:t>positive psychology</a:t>
            </a:r>
            <a:r>
              <a:rPr lang="en-US" sz="1000" dirty="0" smtClean="0"/>
              <a:t>, </a:t>
            </a:r>
            <a:r>
              <a:rPr lang="en-US" sz="1000" b="1" dirty="0" smtClean="0"/>
              <a:t>Flow</a:t>
            </a:r>
            <a:r>
              <a:rPr lang="en-US" sz="1000" dirty="0"/>
              <a:t> </a:t>
            </a:r>
            <a:r>
              <a:rPr lang="en-US" sz="1000" dirty="0" smtClean="0"/>
              <a:t>is the mental state of operation in which a person performing an activity is fully immersed in a feeling of energized focus, full involvement, and enjoyment in the process of the activity. In essence, flow is characterized by complete absorption in what one does. (Wikipedia)</a:t>
            </a:r>
            <a:endParaRPr lang="en-US" sz="1000" dirty="0"/>
          </a:p>
        </p:txBody>
      </p:sp>
      <p:sp>
        <p:nvSpPr>
          <p:cNvPr id="4" name="Slide Number Placeholder 3"/>
          <p:cNvSpPr>
            <a:spLocks noGrp="1"/>
          </p:cNvSpPr>
          <p:nvPr>
            <p:ph type="sldNum" sz="quarter" idx="10"/>
          </p:nvPr>
        </p:nvSpPr>
        <p:spPr/>
        <p:txBody>
          <a:bodyPr/>
          <a:lstStyle/>
          <a:p>
            <a:fld id="{092D6535-EBC5-4AA1-A874-E1E87B76DC48}" type="slidenum">
              <a:rPr lang="de-DE" smtClean="0"/>
              <a:t>3</a:t>
            </a:fld>
            <a:endParaRPr lang="de-DE"/>
          </a:p>
        </p:txBody>
      </p:sp>
    </p:spTree>
    <p:extLst>
      <p:ext uri="{BB962C8B-B14F-4D97-AF65-F5344CB8AC3E}">
        <p14:creationId xmlns:p14="http://schemas.microsoft.com/office/powerpoint/2010/main" val="2473678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lienbildplatzhalter 1"/>
          <p:cNvSpPr>
            <a:spLocks noGrp="1" noRot="1" noChangeAspect="1" noTextEdit="1"/>
          </p:cNvSpPr>
          <p:nvPr>
            <p:ph type="sldImg"/>
          </p:nvPr>
        </p:nvSpPr>
        <p:spPr>
          <a:ln/>
        </p:spPr>
      </p:sp>
      <p:sp>
        <p:nvSpPr>
          <p:cNvPr id="36867" name="Notizenplatzhalter 2"/>
          <p:cNvSpPr>
            <a:spLocks noGrp="1"/>
          </p:cNvSpPr>
          <p:nvPr>
            <p:ph type="body" idx="1"/>
          </p:nvPr>
        </p:nvSpPr>
        <p:spPr>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6" rIns="91431" bIns="45716"/>
          <a:lstStyle/>
          <a:p>
            <a:endParaRPr lang="de-DE" smtClean="0"/>
          </a:p>
        </p:txBody>
      </p:sp>
      <p:sp>
        <p:nvSpPr>
          <p:cNvPr id="36868" name="Foliennummernplatzhalter 3"/>
          <p:cNvSpPr>
            <a:spLocks noGrp="1"/>
          </p:cNvSpPr>
          <p:nvPr>
            <p:ph type="sldNum" sz="quarter" idx="5"/>
          </p:nvPr>
        </p:nvSpPr>
        <p:spPr>
          <a:xfrm>
            <a:off x="3884613" y="8685214"/>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6" rIns="91431" bIns="45716"/>
          <a:lstStyle>
            <a:lvl1pPr eaLnBrk="0" hangingPunct="0">
              <a:defRPr>
                <a:solidFill>
                  <a:schemeClr val="tx1"/>
                </a:solidFill>
                <a:latin typeface="Arial" charset="0"/>
              </a:defRPr>
            </a:lvl1pPr>
            <a:lvl2pPr marL="742877" indent="-285722" eaLnBrk="0" hangingPunct="0">
              <a:defRPr>
                <a:solidFill>
                  <a:schemeClr val="tx1"/>
                </a:solidFill>
                <a:latin typeface="Arial" charset="0"/>
              </a:defRPr>
            </a:lvl2pPr>
            <a:lvl3pPr marL="1142888" indent="-228578" eaLnBrk="0" hangingPunct="0">
              <a:defRPr>
                <a:solidFill>
                  <a:schemeClr val="tx1"/>
                </a:solidFill>
                <a:latin typeface="Arial" charset="0"/>
              </a:defRPr>
            </a:lvl3pPr>
            <a:lvl4pPr marL="1600043" indent="-228578" eaLnBrk="0" hangingPunct="0">
              <a:defRPr>
                <a:solidFill>
                  <a:schemeClr val="tx1"/>
                </a:solidFill>
                <a:latin typeface="Arial" charset="0"/>
              </a:defRPr>
            </a:lvl4pPr>
            <a:lvl5pPr marL="2057199" indent="-228578" eaLnBrk="0" hangingPunct="0">
              <a:defRPr>
                <a:solidFill>
                  <a:schemeClr val="tx1"/>
                </a:solidFill>
                <a:latin typeface="Arial" charset="0"/>
              </a:defRPr>
            </a:lvl5pPr>
            <a:lvl6pPr marL="2514354" indent="-228578" eaLnBrk="0" fontAlgn="base" hangingPunct="0">
              <a:spcBef>
                <a:spcPct val="0"/>
              </a:spcBef>
              <a:spcAft>
                <a:spcPct val="0"/>
              </a:spcAft>
              <a:defRPr>
                <a:solidFill>
                  <a:schemeClr val="tx1"/>
                </a:solidFill>
                <a:latin typeface="Arial" charset="0"/>
              </a:defRPr>
            </a:lvl6pPr>
            <a:lvl7pPr marL="2971509" indent="-228578" eaLnBrk="0" fontAlgn="base" hangingPunct="0">
              <a:spcBef>
                <a:spcPct val="0"/>
              </a:spcBef>
              <a:spcAft>
                <a:spcPct val="0"/>
              </a:spcAft>
              <a:defRPr>
                <a:solidFill>
                  <a:schemeClr val="tx1"/>
                </a:solidFill>
                <a:latin typeface="Arial" charset="0"/>
              </a:defRPr>
            </a:lvl7pPr>
            <a:lvl8pPr marL="3428664" indent="-228578" eaLnBrk="0" fontAlgn="base" hangingPunct="0">
              <a:spcBef>
                <a:spcPct val="0"/>
              </a:spcBef>
              <a:spcAft>
                <a:spcPct val="0"/>
              </a:spcAft>
              <a:defRPr>
                <a:solidFill>
                  <a:schemeClr val="tx1"/>
                </a:solidFill>
                <a:latin typeface="Arial" charset="0"/>
              </a:defRPr>
            </a:lvl8pPr>
            <a:lvl9pPr marL="3885819" indent="-228578" eaLnBrk="0" fontAlgn="base" hangingPunct="0">
              <a:spcBef>
                <a:spcPct val="0"/>
              </a:spcBef>
              <a:spcAft>
                <a:spcPct val="0"/>
              </a:spcAft>
              <a:defRPr>
                <a:solidFill>
                  <a:schemeClr val="tx1"/>
                </a:solidFill>
                <a:latin typeface="Arial" charset="0"/>
              </a:defRPr>
            </a:lvl9pPr>
          </a:lstStyle>
          <a:p>
            <a:pPr eaLnBrk="1" hangingPunct="1"/>
            <a:fld id="{31327C7E-76A1-4C72-A6C3-DE143374D5BE}" type="slidenum">
              <a:rPr lang="en-GB" smtClean="0"/>
              <a:pPr eaLnBrk="1" hangingPunct="1"/>
              <a:t>4</a:t>
            </a:fld>
            <a:endParaRPr lang="en-GB" smtClean="0"/>
          </a:p>
        </p:txBody>
      </p:sp>
      <p:sp>
        <p:nvSpPr>
          <p:cNvPr id="2" name="Datumsplatzhalter 1"/>
          <p:cNvSpPr>
            <a:spLocks noGrp="1"/>
          </p:cNvSpPr>
          <p:nvPr>
            <p:ph type="dt" idx="10"/>
          </p:nvPr>
        </p:nvSpPr>
        <p:spPr/>
        <p:txBody>
          <a:bodyPr/>
          <a:lstStyle/>
          <a:p>
            <a:fld id="{E8E0DE02-7486-43DF-8347-61AED6E79714}" type="datetime1">
              <a:rPr lang="de-DE" smtClean="0"/>
              <a:t>27.06.2016</a:t>
            </a:fld>
            <a:endParaRPr lang="de-DE"/>
          </a:p>
        </p:txBody>
      </p:sp>
      <p:sp>
        <p:nvSpPr>
          <p:cNvPr id="3" name="Fußzeilenplatzhalter 2"/>
          <p:cNvSpPr>
            <a:spLocks noGrp="1"/>
          </p:cNvSpPr>
          <p:nvPr>
            <p:ph type="ftr" sz="quarter" idx="11"/>
          </p:nvPr>
        </p:nvSpPr>
        <p:spPr/>
        <p:txBody>
          <a:bodyPr/>
          <a:lstStyle/>
          <a:p>
            <a:r>
              <a:rPr lang="de-DE" smtClean="0"/>
              <a:t>Kalapa Academy GmbH</a:t>
            </a:r>
            <a:endParaRPr lang="de-DE"/>
          </a:p>
        </p:txBody>
      </p:sp>
      <p:sp>
        <p:nvSpPr>
          <p:cNvPr id="4" name="Kopfzeilenplatzhalter 3"/>
          <p:cNvSpPr>
            <a:spLocks noGrp="1"/>
          </p:cNvSpPr>
          <p:nvPr>
            <p:ph type="hdr" sz="quarter" idx="12"/>
          </p:nvPr>
        </p:nvSpPr>
        <p:spPr/>
        <p:txBody>
          <a:bodyPr/>
          <a:lstStyle/>
          <a:p>
            <a:r>
              <a:rPr lang="en-US" smtClean="0"/>
              <a:t>WorkingMind -Module 4 - Time and Flow</a:t>
            </a:r>
            <a:endParaRPr lang="de-DE"/>
          </a:p>
        </p:txBody>
      </p:sp>
    </p:spTree>
    <p:extLst>
      <p:ext uri="{BB962C8B-B14F-4D97-AF65-F5344CB8AC3E}">
        <p14:creationId xmlns:p14="http://schemas.microsoft.com/office/powerpoint/2010/main" val="303300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41363"/>
            <a:ext cx="4033838" cy="3027362"/>
          </a:xfrm>
        </p:spPr>
      </p:sp>
      <p:sp>
        <p:nvSpPr>
          <p:cNvPr id="3" name="Notes Placeholder 2"/>
          <p:cNvSpPr>
            <a:spLocks noGrp="1"/>
          </p:cNvSpPr>
          <p:nvPr>
            <p:ph type="body" idx="1"/>
          </p:nvPr>
        </p:nvSpPr>
        <p:spPr/>
        <p:txBody>
          <a:bodyPr/>
          <a:lstStyle/>
          <a:p>
            <a:r>
              <a:rPr lang="en-US" sz="1000" dirty="0" smtClean="0"/>
              <a:t>According to </a:t>
            </a:r>
            <a:r>
              <a:rPr lang="en-US" sz="1000" dirty="0" err="1" smtClean="0"/>
              <a:t>Mihaly</a:t>
            </a:r>
            <a:r>
              <a:rPr lang="en-US" sz="1000" dirty="0" smtClean="0">
                <a:hlinkClick r:id="rId3" action="ppaction://hlinkfile" tooltip="Mihaly Csikszentmihalyi"/>
              </a:rPr>
              <a:t> </a:t>
            </a:r>
            <a:r>
              <a:rPr lang="en-US" sz="1000" dirty="0" err="1" smtClean="0"/>
              <a:t>Csikszentmihalyi</a:t>
            </a:r>
            <a:r>
              <a:rPr lang="en-US" sz="1000" dirty="0" smtClean="0"/>
              <a:t> , a state of flow can be characterized by 7 characteristics. </a:t>
            </a:r>
          </a:p>
          <a:p>
            <a:r>
              <a:rPr lang="en-US" sz="1000" dirty="0" smtClean="0"/>
              <a:t>That is basically when you forget about yourself, you feel part of something bigger, you are fully concentrated.</a:t>
            </a:r>
          </a:p>
          <a:p>
            <a:endParaRPr lang="en-US" sz="1000" dirty="0" smtClean="0"/>
          </a:p>
          <a:p>
            <a:r>
              <a:rPr lang="en-US" sz="1000" dirty="0" smtClean="0"/>
              <a:t>Most people know the experience of flow, and know that flow can happen in everyday life. </a:t>
            </a:r>
          </a:p>
          <a:p>
            <a:r>
              <a:rPr lang="en-US" sz="1000" dirty="0" smtClean="0"/>
              <a:t>You can ask participants to share some example and share some yourself (for example when you take the time to immerse yourself on a specific topic and work on it for a few hours, there is usually a moment where you are fully engaged, see things more clearly and start to make connections, have new ideas etc.) </a:t>
            </a:r>
          </a:p>
          <a:p>
            <a:endParaRPr lang="de-CH" sz="1000" dirty="0"/>
          </a:p>
          <a:p>
            <a:endParaRPr lang="en-US" sz="1000" dirty="0" smtClean="0"/>
          </a:p>
        </p:txBody>
      </p:sp>
      <p:sp>
        <p:nvSpPr>
          <p:cNvPr id="4" name="Slide Number Placeholder 3"/>
          <p:cNvSpPr>
            <a:spLocks noGrp="1"/>
          </p:cNvSpPr>
          <p:nvPr>
            <p:ph type="sldNum" sz="quarter" idx="10"/>
          </p:nvPr>
        </p:nvSpPr>
        <p:spPr/>
        <p:txBody>
          <a:bodyPr/>
          <a:lstStyle/>
          <a:p>
            <a:fld id="{092D6535-EBC5-4AA1-A874-E1E87B76DC48}" type="slidenum">
              <a:rPr lang="de-DE" smtClean="0"/>
              <a:t>5</a:t>
            </a:fld>
            <a:endParaRPr lang="de-DE"/>
          </a:p>
        </p:txBody>
      </p:sp>
    </p:spTree>
    <p:extLst>
      <p:ext uri="{BB962C8B-B14F-4D97-AF65-F5344CB8AC3E}">
        <p14:creationId xmlns:p14="http://schemas.microsoft.com/office/powerpoint/2010/main" val="1191687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pic>
        <p:nvPicPr>
          <p:cNvPr id="5" name="Bild 4"/>
          <p:cNvPicPr>
            <a:picLocks noChangeAspect="1"/>
          </p:cNvPicPr>
          <p:nvPr/>
        </p:nvPicPr>
        <p:blipFill>
          <a:blip r:embed="rId3"/>
          <a:stretch>
            <a:fillRect/>
          </a:stretch>
        </p:blipFill>
        <p:spPr>
          <a:xfrm>
            <a:off x="685800" y="4688128"/>
            <a:ext cx="5981700" cy="3429000"/>
          </a:xfrm>
          <a:prstGeom prst="rect">
            <a:avLst/>
          </a:prstGeom>
        </p:spPr>
      </p:pic>
      <p:sp>
        <p:nvSpPr>
          <p:cNvPr id="4" name="Foliennummernplatzhalter 3"/>
          <p:cNvSpPr>
            <a:spLocks noGrp="1"/>
          </p:cNvSpPr>
          <p:nvPr>
            <p:ph type="sldNum" sz="quarter" idx="10"/>
          </p:nvPr>
        </p:nvSpPr>
        <p:spPr/>
        <p:txBody>
          <a:bodyPr/>
          <a:lstStyle/>
          <a:p>
            <a:fld id="{43C1C594-171E-4EDA-A5D6-D059A98F2408}" type="slidenum">
              <a:rPr lang="de-DE" smtClean="0"/>
              <a:t>10</a:t>
            </a:fld>
            <a:endParaRPr lang="de-DE"/>
          </a:p>
        </p:txBody>
      </p:sp>
      <p:sp>
        <p:nvSpPr>
          <p:cNvPr id="6" name="Datumsplatzhalter 5"/>
          <p:cNvSpPr>
            <a:spLocks noGrp="1"/>
          </p:cNvSpPr>
          <p:nvPr>
            <p:ph type="dt" idx="11"/>
          </p:nvPr>
        </p:nvSpPr>
        <p:spPr/>
        <p:txBody>
          <a:bodyPr/>
          <a:lstStyle/>
          <a:p>
            <a:fld id="{B997D7FA-8138-4CE2-AECB-A2AB0D277635}" type="datetime1">
              <a:rPr lang="de-DE" smtClean="0"/>
              <a:t>27.06.2016</a:t>
            </a:fld>
            <a:endParaRPr lang="de-DE"/>
          </a:p>
        </p:txBody>
      </p:sp>
      <p:sp>
        <p:nvSpPr>
          <p:cNvPr id="7" name="Fußzeilenplatzhalter 6"/>
          <p:cNvSpPr>
            <a:spLocks noGrp="1"/>
          </p:cNvSpPr>
          <p:nvPr>
            <p:ph type="ftr" sz="quarter" idx="12"/>
          </p:nvPr>
        </p:nvSpPr>
        <p:spPr/>
        <p:txBody>
          <a:bodyPr/>
          <a:lstStyle/>
          <a:p>
            <a:r>
              <a:rPr lang="de-DE" smtClean="0"/>
              <a:t>Kalapa Academy GmbH</a:t>
            </a:r>
            <a:endParaRPr lang="de-DE"/>
          </a:p>
        </p:txBody>
      </p:sp>
      <p:sp>
        <p:nvSpPr>
          <p:cNvPr id="8" name="Kopfzeilenplatzhalter 7"/>
          <p:cNvSpPr>
            <a:spLocks noGrp="1"/>
          </p:cNvSpPr>
          <p:nvPr>
            <p:ph type="hdr" sz="quarter" idx="13"/>
          </p:nvPr>
        </p:nvSpPr>
        <p:spPr/>
        <p:txBody>
          <a:bodyPr/>
          <a:lstStyle/>
          <a:p>
            <a:r>
              <a:rPr lang="en-US" smtClean="0"/>
              <a:t>WorkingMind -Module 4 - Time and Flow</a:t>
            </a:r>
            <a:endParaRPr lang="de-DE"/>
          </a:p>
        </p:txBody>
      </p:sp>
    </p:spTree>
    <p:extLst>
      <p:ext uri="{BB962C8B-B14F-4D97-AF65-F5344CB8AC3E}">
        <p14:creationId xmlns:p14="http://schemas.microsoft.com/office/powerpoint/2010/main" val="1454414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9CB76EE0-08E5-D448-BC3C-9BE536CAA778}" type="datetimeFigureOut">
              <a:rPr lang="en-US" smtClean="0"/>
              <a:t>6/27/2016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AE792C-0745-D24C-94E1-0B7DF315490E}" type="slidenum">
              <a:rPr lang="en-US" smtClean="0"/>
              <a:t>‹#›</a:t>
            </a:fld>
            <a:endParaRPr lang="en-US"/>
          </a:p>
        </p:txBody>
      </p:sp>
    </p:spTree>
    <p:extLst>
      <p:ext uri="{BB962C8B-B14F-4D97-AF65-F5344CB8AC3E}">
        <p14:creationId xmlns:p14="http://schemas.microsoft.com/office/powerpoint/2010/main" val="1886674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CB76EE0-08E5-D448-BC3C-9BE536CAA778}" type="datetimeFigureOut">
              <a:rPr lang="en-US" smtClean="0"/>
              <a:t>6/27/2016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AE792C-0745-D24C-94E1-0B7DF315490E}" type="slidenum">
              <a:rPr lang="en-US" smtClean="0"/>
              <a:t>‹#›</a:t>
            </a:fld>
            <a:endParaRPr lang="en-US"/>
          </a:p>
        </p:txBody>
      </p:sp>
    </p:spTree>
    <p:extLst>
      <p:ext uri="{BB962C8B-B14F-4D97-AF65-F5344CB8AC3E}">
        <p14:creationId xmlns:p14="http://schemas.microsoft.com/office/powerpoint/2010/main" val="3496643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CB76EE0-08E5-D448-BC3C-9BE536CAA778}" type="datetimeFigureOut">
              <a:rPr lang="en-US" smtClean="0"/>
              <a:t>6/27/2016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AE792C-0745-D24C-94E1-0B7DF315490E}" type="slidenum">
              <a:rPr lang="en-US" smtClean="0"/>
              <a:t>‹#›</a:t>
            </a:fld>
            <a:endParaRPr lang="en-US"/>
          </a:p>
        </p:txBody>
      </p:sp>
    </p:spTree>
    <p:extLst>
      <p:ext uri="{BB962C8B-B14F-4D97-AF65-F5344CB8AC3E}">
        <p14:creationId xmlns:p14="http://schemas.microsoft.com/office/powerpoint/2010/main" val="639045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460537" y="1268760"/>
            <a:ext cx="8229600" cy="4752528"/>
          </a:xfrm>
        </p:spPr>
        <p:txBody>
          <a:bodyPr>
            <a:noAutofit/>
          </a:bodyPr>
          <a:lstStyle>
            <a:lvl1pPr marL="252000" indent="-216000">
              <a:spcAft>
                <a:spcPts val="600"/>
              </a:spcAft>
              <a:buClr>
                <a:srgbClr val="E4282A"/>
              </a:buClr>
              <a:buFont typeface="Wingdings" panose="05000000000000000000" pitchFamily="2" charset="2"/>
              <a:buChar char="§"/>
              <a:defRPr sz="1800"/>
            </a:lvl1pPr>
            <a:lvl2pPr marL="684000" indent="-216000">
              <a:buClr>
                <a:srgbClr val="E4282A"/>
              </a:buClr>
              <a:buFont typeface="Arial" panose="020B0604020202020204" pitchFamily="34" charset="0"/>
              <a:buChar char="•"/>
              <a:defRPr sz="1600"/>
            </a:lvl2pPr>
          </a:lstStyle>
          <a:p>
            <a:pPr lvl="0"/>
            <a:r>
              <a:rPr lang="de-DE" smtClean="0"/>
              <a:t>Textmasterformat bearbeiten</a:t>
            </a:r>
          </a:p>
          <a:p>
            <a:pPr lvl="1"/>
            <a:r>
              <a:rPr lang="de-DE" smtClean="0"/>
              <a:t>Zweite Ebene</a:t>
            </a:r>
          </a:p>
        </p:txBody>
      </p:sp>
      <p:pic>
        <p:nvPicPr>
          <p:cNvPr id="14" name="Grafik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000" y="6552000"/>
            <a:ext cx="381000" cy="252413"/>
          </a:xfrm>
          <a:prstGeom prst="rect">
            <a:avLst/>
          </a:prstGeom>
        </p:spPr>
      </p:pic>
      <p:sp>
        <p:nvSpPr>
          <p:cNvPr id="23" name="Datumsplatzhalter 7"/>
          <p:cNvSpPr>
            <a:spLocks noGrp="1"/>
          </p:cNvSpPr>
          <p:nvPr>
            <p:ph type="dt" sz="half" idx="10"/>
          </p:nvPr>
        </p:nvSpPr>
        <p:spPr>
          <a:xfrm>
            <a:off x="7308304" y="6607308"/>
            <a:ext cx="864096" cy="285155"/>
          </a:xfrm>
          <a:prstGeom prst="rect">
            <a:avLst/>
          </a:prstGeom>
        </p:spPr>
        <p:txBody>
          <a:bodyPr/>
          <a:lstStyle>
            <a:lvl1pPr>
              <a:defRPr>
                <a:solidFill>
                  <a:schemeClr val="bg1">
                    <a:lumMod val="50000"/>
                  </a:schemeClr>
                </a:solidFill>
              </a:defRPr>
            </a:lvl1pPr>
          </a:lstStyle>
          <a:p>
            <a:fld id="{D367D7AC-CCAC-437B-9E6D-36A0FDA8C31F}" type="datetime1">
              <a:rPr lang="de-DE" smtClean="0"/>
              <a:t>27.06.2016</a:t>
            </a:fld>
            <a:endParaRPr lang="de-DE"/>
          </a:p>
        </p:txBody>
      </p:sp>
      <p:sp>
        <p:nvSpPr>
          <p:cNvPr id="24" name="Fußzeilenplatzhalter 8"/>
          <p:cNvSpPr>
            <a:spLocks noGrp="1"/>
          </p:cNvSpPr>
          <p:nvPr>
            <p:ph type="ftr" sz="quarter" idx="11"/>
          </p:nvPr>
        </p:nvSpPr>
        <p:spPr>
          <a:xfrm>
            <a:off x="5081645" y="6607308"/>
            <a:ext cx="2232249" cy="285155"/>
          </a:xfrm>
          <a:prstGeom prst="rect">
            <a:avLst/>
          </a:prstGeom>
        </p:spPr>
        <p:txBody>
          <a:bodyPr/>
          <a:lstStyle>
            <a:lvl1pPr algn="r">
              <a:defRPr>
                <a:solidFill>
                  <a:schemeClr val="bg1">
                    <a:lumMod val="50000"/>
                  </a:schemeClr>
                </a:solidFill>
              </a:defRPr>
            </a:lvl1pPr>
          </a:lstStyle>
          <a:p>
            <a:r>
              <a:rPr lang="en-US" smtClean="0"/>
              <a:t>Module 4 - Time and Flow</a:t>
            </a:r>
            <a:endParaRPr lang="de-DE"/>
          </a:p>
        </p:txBody>
      </p:sp>
      <p:pic>
        <p:nvPicPr>
          <p:cNvPr id="25" name="Grafik 24"/>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682045" y="6686397"/>
            <a:ext cx="426459" cy="126979"/>
          </a:xfrm>
          <a:prstGeom prst="rect">
            <a:avLst/>
          </a:prstGeom>
        </p:spPr>
      </p:pic>
      <p:sp>
        <p:nvSpPr>
          <p:cNvPr id="47" name="Inhaltsplatzhalter 46"/>
          <p:cNvSpPr>
            <a:spLocks noGrp="1"/>
          </p:cNvSpPr>
          <p:nvPr>
            <p:ph sz="quarter" idx="13" hasCustomPrompt="1"/>
          </p:nvPr>
        </p:nvSpPr>
        <p:spPr>
          <a:xfrm>
            <a:off x="503560" y="6021288"/>
            <a:ext cx="8178486" cy="288503"/>
          </a:xfrm>
        </p:spPr>
        <p:txBody>
          <a:bodyPr>
            <a:normAutofit/>
          </a:bodyPr>
          <a:lstStyle>
            <a:lvl1pPr marL="0" indent="0">
              <a:buNone/>
              <a:defRPr sz="1000">
                <a:solidFill>
                  <a:schemeClr val="tx1">
                    <a:lumMod val="75000"/>
                    <a:lumOff val="25000"/>
                  </a:schemeClr>
                </a:solidFill>
              </a:defRPr>
            </a:lvl1pPr>
          </a:lstStyle>
          <a:p>
            <a:pPr lvl="0"/>
            <a:r>
              <a:rPr lang="de-DE" dirty="0" smtClean="0"/>
              <a:t>Quellenangabe</a:t>
            </a:r>
            <a:endParaRPr lang="de-DE" dirty="0"/>
          </a:p>
        </p:txBody>
      </p:sp>
      <p:sp>
        <p:nvSpPr>
          <p:cNvPr id="12" name="Titel 1"/>
          <p:cNvSpPr>
            <a:spLocks noGrp="1"/>
          </p:cNvSpPr>
          <p:nvPr>
            <p:ph type="title"/>
          </p:nvPr>
        </p:nvSpPr>
        <p:spPr>
          <a:xfrm>
            <a:off x="0" y="0"/>
            <a:ext cx="9133200" cy="836712"/>
          </a:xfrm>
          <a:noFill/>
        </p:spPr>
        <p:txBody>
          <a:bodyPr lIns="432000" tIns="180000" anchor="t" anchorCtr="0">
            <a:noAutofit/>
          </a:bodyPr>
          <a:lstStyle>
            <a:lvl1pPr algn="l">
              <a:defRPr sz="2400"/>
            </a:lvl1pPr>
          </a:lstStyle>
          <a:p>
            <a:r>
              <a:rPr lang="de-DE" smtClean="0"/>
              <a:t>Titelmasterformat durch Klicken bearbeiten</a:t>
            </a:r>
            <a:endParaRPr lang="de-DE" dirty="0"/>
          </a:p>
        </p:txBody>
      </p:sp>
      <p:cxnSp>
        <p:nvCxnSpPr>
          <p:cNvPr id="15" name="Gerade Verbindung 14"/>
          <p:cNvCxnSpPr/>
          <p:nvPr/>
        </p:nvCxnSpPr>
        <p:spPr>
          <a:xfrm>
            <a:off x="0" y="836710"/>
            <a:ext cx="9144000" cy="1"/>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Ellipse 15"/>
          <p:cNvSpPr/>
          <p:nvPr/>
        </p:nvSpPr>
        <p:spPr>
          <a:xfrm>
            <a:off x="8811020" y="761908"/>
            <a:ext cx="153468" cy="149605"/>
          </a:xfrm>
          <a:prstGeom prst="ellipse">
            <a:avLst/>
          </a:prstGeom>
          <a:ln>
            <a:solidFill>
              <a:srgbClr val="E428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 name="Gerade Verbindung 16"/>
          <p:cNvCxnSpPr/>
          <p:nvPr/>
        </p:nvCxnSpPr>
        <p:spPr>
          <a:xfrm>
            <a:off x="0" y="6453336"/>
            <a:ext cx="9149408" cy="0"/>
          </a:xfrm>
          <a:prstGeom prst="line">
            <a:avLst/>
          </a:prstGeom>
          <a:ln w="28575">
            <a:solidFill>
              <a:srgbClr val="E4282A"/>
            </a:solidFill>
          </a:ln>
        </p:spPr>
        <p:style>
          <a:lnRef idx="1">
            <a:schemeClr val="accent1"/>
          </a:lnRef>
          <a:fillRef idx="0">
            <a:schemeClr val="accent1"/>
          </a:fillRef>
          <a:effectRef idx="0">
            <a:schemeClr val="accent1"/>
          </a:effectRef>
          <a:fontRef idx="minor">
            <a:schemeClr val="tx1"/>
          </a:fontRef>
        </p:style>
      </p:cxnSp>
      <p:sp>
        <p:nvSpPr>
          <p:cNvPr id="5" name="Textplatzhalter 4"/>
          <p:cNvSpPr>
            <a:spLocks noGrp="1"/>
          </p:cNvSpPr>
          <p:nvPr>
            <p:ph type="body" sz="quarter" idx="14" hasCustomPrompt="1"/>
          </p:nvPr>
        </p:nvSpPr>
        <p:spPr>
          <a:xfrm>
            <a:off x="3121" y="479176"/>
            <a:ext cx="8678923" cy="357535"/>
          </a:xfrm>
        </p:spPr>
        <p:txBody>
          <a:bodyPr vert="horz" lIns="432000" tIns="45720" rIns="91440" bIns="45720" rtlCol="0" anchor="b" anchorCtr="0">
            <a:noAutofit/>
          </a:bodyPr>
          <a:lstStyle>
            <a:lvl1pPr marL="342900" indent="-342900">
              <a:buNone/>
              <a:defRPr lang="de-DE" sz="1600" dirty="0">
                <a:solidFill>
                  <a:schemeClr val="bg1">
                    <a:lumMod val="50000"/>
                  </a:schemeClr>
                </a:solidFill>
              </a:defRPr>
            </a:lvl1pPr>
          </a:lstStyle>
          <a:p>
            <a:pPr marL="0" lvl="0" indent="0"/>
            <a:r>
              <a:rPr lang="de-DE" dirty="0" smtClean="0"/>
              <a:t>Untertitel</a:t>
            </a:r>
            <a:endParaRPr lang="de-DE" dirty="0"/>
          </a:p>
        </p:txBody>
      </p:sp>
      <p:cxnSp>
        <p:nvCxnSpPr>
          <p:cNvPr id="7" name="Gerade Verbindung 6"/>
          <p:cNvCxnSpPr/>
          <p:nvPr/>
        </p:nvCxnSpPr>
        <p:spPr>
          <a:xfrm>
            <a:off x="7308304" y="6669243"/>
            <a:ext cx="0" cy="135170"/>
          </a:xfrm>
          <a:prstGeom prst="line">
            <a:avLst/>
          </a:prstGeom>
          <a:ln>
            <a:solidFill>
              <a:srgbClr val="E4282A"/>
            </a:solidFill>
          </a:ln>
        </p:spPr>
        <p:style>
          <a:lnRef idx="1">
            <a:schemeClr val="accent1"/>
          </a:lnRef>
          <a:fillRef idx="0">
            <a:schemeClr val="accent1"/>
          </a:fillRef>
          <a:effectRef idx="0">
            <a:schemeClr val="accent1"/>
          </a:effectRef>
          <a:fontRef idx="minor">
            <a:schemeClr val="tx1"/>
          </a:fontRef>
        </p:style>
      </p:cxnSp>
      <p:sp>
        <p:nvSpPr>
          <p:cNvPr id="19" name="Foliennummernplatzhalter 9"/>
          <p:cNvSpPr>
            <a:spLocks noGrp="1"/>
          </p:cNvSpPr>
          <p:nvPr>
            <p:ph type="sldNum" sz="quarter" idx="4"/>
          </p:nvPr>
        </p:nvSpPr>
        <p:spPr>
          <a:xfrm>
            <a:off x="8123444" y="6606503"/>
            <a:ext cx="569307" cy="260649"/>
          </a:xfrm>
          <a:prstGeom prst="rect">
            <a:avLst/>
          </a:prstGeom>
        </p:spPr>
        <p:txBody>
          <a:bodyPr/>
          <a:lstStyle>
            <a:lvl1pPr algn="l">
              <a:defRPr lang="de-DE" smtClean="0">
                <a:solidFill>
                  <a:schemeClr val="bg1">
                    <a:lumMod val="50000"/>
                  </a:schemeClr>
                </a:solidFill>
              </a:defRPr>
            </a:lvl1pPr>
          </a:lstStyle>
          <a:p>
            <a:fld id="{E8C15B4A-03C9-4F41-A38D-6408B8F28B4C}" type="slidenum">
              <a:rPr lang="de-DE" smtClean="0"/>
              <a:t>‹#›</a:t>
            </a:fld>
            <a:endParaRPr lang="de-DE"/>
          </a:p>
        </p:txBody>
      </p:sp>
      <p:cxnSp>
        <p:nvCxnSpPr>
          <p:cNvPr id="20" name="Gerade Verbindung 19"/>
          <p:cNvCxnSpPr/>
          <p:nvPr/>
        </p:nvCxnSpPr>
        <p:spPr>
          <a:xfrm>
            <a:off x="8100392" y="6669243"/>
            <a:ext cx="0" cy="135170"/>
          </a:xfrm>
          <a:prstGeom prst="line">
            <a:avLst/>
          </a:prstGeom>
          <a:ln>
            <a:solidFill>
              <a:srgbClr val="E428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254242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CB76EE0-08E5-D448-BC3C-9BE536CAA778}" type="datetimeFigureOut">
              <a:rPr lang="en-US" smtClean="0"/>
              <a:t>6/27/2016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AE792C-0745-D24C-94E1-0B7DF315490E}" type="slidenum">
              <a:rPr lang="en-US" smtClean="0"/>
              <a:t>‹#›</a:t>
            </a:fld>
            <a:endParaRPr lang="en-US"/>
          </a:p>
        </p:txBody>
      </p:sp>
    </p:spTree>
    <p:extLst>
      <p:ext uri="{BB962C8B-B14F-4D97-AF65-F5344CB8AC3E}">
        <p14:creationId xmlns:p14="http://schemas.microsoft.com/office/powerpoint/2010/main" val="546462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9CB76EE0-08E5-D448-BC3C-9BE536CAA778}" type="datetimeFigureOut">
              <a:rPr lang="en-US" smtClean="0"/>
              <a:t>6/27/2016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AE792C-0745-D24C-94E1-0B7DF315490E}" type="slidenum">
              <a:rPr lang="en-US" smtClean="0"/>
              <a:t>‹#›</a:t>
            </a:fld>
            <a:endParaRPr lang="en-US"/>
          </a:p>
        </p:txBody>
      </p:sp>
    </p:spTree>
    <p:extLst>
      <p:ext uri="{BB962C8B-B14F-4D97-AF65-F5344CB8AC3E}">
        <p14:creationId xmlns:p14="http://schemas.microsoft.com/office/powerpoint/2010/main" val="604337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9CB76EE0-08E5-D448-BC3C-9BE536CAA778}" type="datetimeFigureOut">
              <a:rPr lang="en-US" smtClean="0"/>
              <a:t>6/27/2016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AE792C-0745-D24C-94E1-0B7DF315490E}" type="slidenum">
              <a:rPr lang="en-US" smtClean="0"/>
              <a:t>‹#›</a:t>
            </a:fld>
            <a:endParaRPr lang="en-US"/>
          </a:p>
        </p:txBody>
      </p:sp>
    </p:spTree>
    <p:extLst>
      <p:ext uri="{BB962C8B-B14F-4D97-AF65-F5344CB8AC3E}">
        <p14:creationId xmlns:p14="http://schemas.microsoft.com/office/powerpoint/2010/main" val="2864065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9CB76EE0-08E5-D448-BC3C-9BE536CAA778}" type="datetimeFigureOut">
              <a:rPr lang="en-US" smtClean="0"/>
              <a:t>6/27/2016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AE792C-0745-D24C-94E1-0B7DF315490E}" type="slidenum">
              <a:rPr lang="en-US" smtClean="0"/>
              <a:t>‹#›</a:t>
            </a:fld>
            <a:endParaRPr lang="en-US"/>
          </a:p>
        </p:txBody>
      </p:sp>
    </p:spTree>
    <p:extLst>
      <p:ext uri="{BB962C8B-B14F-4D97-AF65-F5344CB8AC3E}">
        <p14:creationId xmlns:p14="http://schemas.microsoft.com/office/powerpoint/2010/main" val="24617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9CB76EE0-08E5-D448-BC3C-9BE536CAA778}" type="datetimeFigureOut">
              <a:rPr lang="en-US" smtClean="0"/>
              <a:t>6/27/2016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AE792C-0745-D24C-94E1-0B7DF315490E}" type="slidenum">
              <a:rPr lang="en-US" smtClean="0"/>
              <a:t>‹#›</a:t>
            </a:fld>
            <a:endParaRPr lang="en-US"/>
          </a:p>
        </p:txBody>
      </p:sp>
    </p:spTree>
    <p:extLst>
      <p:ext uri="{BB962C8B-B14F-4D97-AF65-F5344CB8AC3E}">
        <p14:creationId xmlns:p14="http://schemas.microsoft.com/office/powerpoint/2010/main" val="137437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B76EE0-08E5-D448-BC3C-9BE536CAA778}" type="datetimeFigureOut">
              <a:rPr lang="en-US" smtClean="0"/>
              <a:t>6/27/2016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AE792C-0745-D24C-94E1-0B7DF315490E}" type="slidenum">
              <a:rPr lang="en-US" smtClean="0"/>
              <a:t>‹#›</a:t>
            </a:fld>
            <a:endParaRPr lang="en-US"/>
          </a:p>
        </p:txBody>
      </p:sp>
    </p:spTree>
    <p:extLst>
      <p:ext uri="{BB962C8B-B14F-4D97-AF65-F5344CB8AC3E}">
        <p14:creationId xmlns:p14="http://schemas.microsoft.com/office/powerpoint/2010/main" val="2756134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CB76EE0-08E5-D448-BC3C-9BE536CAA778}" type="datetimeFigureOut">
              <a:rPr lang="en-US" smtClean="0"/>
              <a:t>6/27/2016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AE792C-0745-D24C-94E1-0B7DF315490E}" type="slidenum">
              <a:rPr lang="en-US" smtClean="0"/>
              <a:t>‹#›</a:t>
            </a:fld>
            <a:endParaRPr lang="en-US"/>
          </a:p>
        </p:txBody>
      </p:sp>
    </p:spTree>
    <p:extLst>
      <p:ext uri="{BB962C8B-B14F-4D97-AF65-F5344CB8AC3E}">
        <p14:creationId xmlns:p14="http://schemas.microsoft.com/office/powerpoint/2010/main" val="3867678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CB76EE0-08E5-D448-BC3C-9BE536CAA778}" type="datetimeFigureOut">
              <a:rPr lang="en-US" smtClean="0"/>
              <a:t>6/27/2016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AE792C-0745-D24C-94E1-0B7DF315490E}" type="slidenum">
              <a:rPr lang="en-US" smtClean="0"/>
              <a:t>‹#›</a:t>
            </a:fld>
            <a:endParaRPr lang="en-US"/>
          </a:p>
        </p:txBody>
      </p:sp>
    </p:spTree>
    <p:extLst>
      <p:ext uri="{BB962C8B-B14F-4D97-AF65-F5344CB8AC3E}">
        <p14:creationId xmlns:p14="http://schemas.microsoft.com/office/powerpoint/2010/main" val="1121827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B76EE0-08E5-D448-BC3C-9BE536CAA778}" type="datetimeFigureOut">
              <a:rPr lang="en-US" smtClean="0"/>
              <a:t>6/27/2016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AE792C-0745-D24C-94E1-0B7DF315490E}" type="slidenum">
              <a:rPr lang="en-US" smtClean="0"/>
              <a:t>‹#›</a:t>
            </a:fld>
            <a:endParaRPr lang="en-US"/>
          </a:p>
        </p:txBody>
      </p:sp>
    </p:spTree>
    <p:extLst>
      <p:ext uri="{BB962C8B-B14F-4D97-AF65-F5344CB8AC3E}">
        <p14:creationId xmlns:p14="http://schemas.microsoft.com/office/powerpoint/2010/main" val="9847054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www.psychologytoday.com/basics/stress" TargetMode="External"/><Relationship Id="rId2" Type="http://schemas.openxmlformats.org/officeDocument/2006/relationships/hyperlink" Target="http://happinesspodcast.org" TargetMode="Externa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14.gif"/></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12.xml"/><Relationship Id="rId5" Type="http://schemas.microsoft.com/office/2007/relationships/hdphoto" Target="../media/hdphoto6.wdp"/><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5123"/>
          </a:xfrm>
          <a:ln>
            <a:solidFill>
              <a:srgbClr val="4F81BD"/>
            </a:solidFill>
          </a:ln>
        </p:spPr>
        <p:txBody>
          <a:bodyPr>
            <a:normAutofit/>
          </a:bodyPr>
          <a:lstStyle/>
          <a:p>
            <a:pPr algn="l"/>
            <a:r>
              <a:rPr lang="en-US" sz="2400" dirty="0" smtClean="0"/>
              <a:t>     </a:t>
            </a:r>
            <a:r>
              <a:rPr lang="en-US" sz="2400" b="1" dirty="0" smtClean="0">
                <a:solidFill>
                  <a:srgbClr val="000090"/>
                </a:solidFill>
              </a:rPr>
              <a:t>Welcome!</a:t>
            </a:r>
            <a:endParaRPr lang="en-US" sz="2400" b="1" dirty="0">
              <a:solidFill>
                <a:srgbClr val="000090"/>
              </a:solidFill>
            </a:endParaRPr>
          </a:p>
        </p:txBody>
      </p:sp>
      <p:pic>
        <p:nvPicPr>
          <p:cNvPr id="4" name="Content Placeholder 3" descr="Mosque sky pan.jpg"/>
          <p:cNvPicPr>
            <a:picLocks noGrp="1" noChangeAspect="1"/>
          </p:cNvPicPr>
          <p:nvPr>
            <p:ph idx="1"/>
          </p:nvPr>
        </p:nvPicPr>
        <p:blipFill rotWithShape="1">
          <a:blip r:embed="rId2">
            <a:extLst>
              <a:ext uri="{28A0092B-C50C-407E-A947-70E740481C1C}">
                <a14:useLocalDpi xmlns:a14="http://schemas.microsoft.com/office/drawing/2010/main" val="0"/>
              </a:ext>
            </a:extLst>
          </a:blip>
          <a:srcRect l="40659" r="15549" b="26764"/>
          <a:stretch/>
        </p:blipFill>
        <p:spPr>
          <a:xfrm>
            <a:off x="457201" y="1187293"/>
            <a:ext cx="8229599" cy="4431642"/>
          </a:xfrm>
        </p:spPr>
      </p:pic>
      <p:sp>
        <p:nvSpPr>
          <p:cNvPr id="5" name="Rectangle 4"/>
          <p:cNvSpPr/>
          <p:nvPr/>
        </p:nvSpPr>
        <p:spPr>
          <a:xfrm>
            <a:off x="2705754" y="2319364"/>
            <a:ext cx="3520242" cy="584776"/>
          </a:xfrm>
          <a:prstGeom prst="rect">
            <a:avLst/>
          </a:prstGeom>
        </p:spPr>
        <p:txBody>
          <a:bodyPr wrap="square">
            <a:spAutoFit/>
          </a:bodyPr>
          <a:lstStyle/>
          <a:p>
            <a:pPr algn="ctr"/>
            <a:r>
              <a:rPr lang="en-US" sz="3200" dirty="0" smtClean="0">
                <a:solidFill>
                  <a:schemeClr val="bg1"/>
                </a:solidFill>
              </a:rPr>
              <a:t>Mindful Leadership</a:t>
            </a:r>
            <a:endParaRPr lang="en-US" sz="3200" dirty="0">
              <a:solidFill>
                <a:schemeClr val="bg1"/>
              </a:solidFill>
            </a:endParaRPr>
          </a:p>
        </p:txBody>
      </p:sp>
    </p:spTree>
    <p:extLst>
      <p:ext uri="{BB962C8B-B14F-4D97-AF65-F5344CB8AC3E}">
        <p14:creationId xmlns:p14="http://schemas.microsoft.com/office/powerpoint/2010/main" val="7815658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GB" b="1" noProof="0" dirty="0" smtClean="0"/>
              <a:t>You can create the conditions for </a:t>
            </a:r>
            <a:r>
              <a:rPr lang="en-GB" b="1" noProof="0" dirty="0" smtClean="0"/>
              <a:t>flow in </a:t>
            </a:r>
            <a:r>
              <a:rPr lang="en-GB" b="1" noProof="0" dirty="0" smtClean="0"/>
              <a:t>your working </a:t>
            </a:r>
            <a:r>
              <a:rPr lang="en-GB" b="1" noProof="0" dirty="0" smtClean="0"/>
              <a:t>life</a:t>
            </a:r>
            <a:endParaRPr lang="en-GB" b="1" noProof="0" dirty="0"/>
          </a:p>
        </p:txBody>
      </p:sp>
      <p:sp>
        <p:nvSpPr>
          <p:cNvPr id="7" name="Textfeld 6"/>
          <p:cNvSpPr txBox="1"/>
          <p:nvPr/>
        </p:nvSpPr>
        <p:spPr>
          <a:xfrm>
            <a:off x="755576" y="980728"/>
            <a:ext cx="8442824" cy="4693593"/>
          </a:xfrm>
          <a:prstGeom prst="rect">
            <a:avLst/>
          </a:prstGeom>
          <a:noFill/>
        </p:spPr>
        <p:txBody>
          <a:bodyPr wrap="none" rtlCol="0">
            <a:spAutoFit/>
          </a:bodyPr>
          <a:lstStyle/>
          <a:p>
            <a:pPr>
              <a:spcAft>
                <a:spcPts val="600"/>
              </a:spcAft>
            </a:pPr>
            <a:endParaRPr lang="de-DE" sz="800" b="1" dirty="0" smtClean="0"/>
          </a:p>
          <a:p>
            <a:pPr marL="342900" indent="-342900">
              <a:spcAft>
                <a:spcPts val="600"/>
              </a:spcAft>
              <a:buFont typeface="+mj-lt"/>
              <a:buAutoNum type="arabicPeriod"/>
            </a:pPr>
            <a:r>
              <a:rPr lang="de-DE" sz="2000" dirty="0" smtClean="0"/>
              <a:t>Take </a:t>
            </a:r>
            <a:r>
              <a:rPr lang="de-DE" sz="2000" dirty="0"/>
              <a:t>a pause – </a:t>
            </a:r>
            <a:r>
              <a:rPr lang="de-DE" sz="2000" dirty="0" err="1"/>
              <a:t>the</a:t>
            </a:r>
            <a:r>
              <a:rPr lang="de-DE" sz="2000" dirty="0"/>
              <a:t> “</a:t>
            </a:r>
            <a:r>
              <a:rPr lang="de-DE" sz="2000" dirty="0" err="1"/>
              <a:t>one</a:t>
            </a:r>
            <a:r>
              <a:rPr lang="de-DE" sz="2000" dirty="0"/>
              <a:t> </a:t>
            </a:r>
            <a:r>
              <a:rPr lang="de-DE" sz="2000" dirty="0" err="1"/>
              <a:t>minute</a:t>
            </a:r>
            <a:r>
              <a:rPr lang="de-DE" sz="2000" dirty="0"/>
              <a:t> </a:t>
            </a:r>
            <a:r>
              <a:rPr lang="de-DE" sz="2000" dirty="0" err="1"/>
              <a:t>experiment</a:t>
            </a:r>
            <a:r>
              <a:rPr lang="de-DE" sz="2000" dirty="0"/>
              <a:t>“ </a:t>
            </a:r>
            <a:r>
              <a:rPr lang="de-DE" sz="2000" dirty="0" err="1"/>
              <a:t>or</a:t>
            </a:r>
            <a:r>
              <a:rPr lang="de-DE" sz="2000" dirty="0"/>
              <a:t> </a:t>
            </a:r>
            <a:r>
              <a:rPr lang="de-DE" sz="2000" dirty="0" err="1"/>
              <a:t>other</a:t>
            </a:r>
            <a:r>
              <a:rPr lang="de-DE" sz="2000" dirty="0"/>
              <a:t> </a:t>
            </a:r>
            <a:r>
              <a:rPr lang="de-DE" sz="2000" dirty="0" err="1" smtClean="0"/>
              <a:t>practice</a:t>
            </a:r>
            <a:endParaRPr lang="de-DE" sz="2000" dirty="0" smtClean="0"/>
          </a:p>
          <a:p>
            <a:pPr marL="228600" indent="-228600">
              <a:spcAft>
                <a:spcPts val="600"/>
              </a:spcAft>
              <a:buFont typeface="+mj-lt"/>
              <a:buAutoNum type="arabicPeriod"/>
            </a:pPr>
            <a:endParaRPr lang="de-DE" sz="800" dirty="0"/>
          </a:p>
          <a:p>
            <a:pPr marL="342900" indent="-342900">
              <a:spcAft>
                <a:spcPts val="600"/>
              </a:spcAft>
              <a:buFont typeface="+mj-lt"/>
              <a:buAutoNum type="arabicPeriod"/>
            </a:pPr>
            <a:r>
              <a:rPr lang="de-DE" sz="2000" dirty="0" err="1" smtClean="0"/>
              <a:t>Reduce</a:t>
            </a:r>
            <a:r>
              <a:rPr lang="de-DE" sz="2000" dirty="0" smtClean="0"/>
              <a:t> </a:t>
            </a:r>
            <a:r>
              <a:rPr lang="de-DE" sz="2000" dirty="0" err="1" smtClean="0"/>
              <a:t>interruptions</a:t>
            </a:r>
            <a:r>
              <a:rPr lang="de-DE" sz="2000" dirty="0" smtClean="0"/>
              <a:t>. Turn off electronic </a:t>
            </a:r>
            <a:r>
              <a:rPr lang="de-DE" sz="2000" dirty="0" err="1" smtClean="0"/>
              <a:t>distractions</a:t>
            </a:r>
            <a:r>
              <a:rPr lang="de-DE" sz="2000" dirty="0" smtClean="0"/>
              <a:t> (</a:t>
            </a:r>
            <a:r>
              <a:rPr lang="de-DE" sz="2000" dirty="0" err="1" smtClean="0"/>
              <a:t>phone</a:t>
            </a:r>
            <a:r>
              <a:rPr lang="de-DE" sz="2000" dirty="0" smtClean="0"/>
              <a:t>, </a:t>
            </a:r>
            <a:r>
              <a:rPr lang="de-DE" sz="2000" dirty="0" err="1" smtClean="0"/>
              <a:t>emails</a:t>
            </a:r>
            <a:r>
              <a:rPr lang="de-DE" sz="2000" dirty="0" smtClean="0"/>
              <a:t>, </a:t>
            </a:r>
            <a:r>
              <a:rPr lang="de-DE" sz="2000" dirty="0" err="1" smtClean="0"/>
              <a:t>chats</a:t>
            </a:r>
            <a:r>
              <a:rPr lang="de-DE" sz="2000" dirty="0" smtClean="0"/>
              <a:t>.)</a:t>
            </a:r>
          </a:p>
          <a:p>
            <a:pPr marL="342900" indent="-342900">
              <a:spcAft>
                <a:spcPts val="600"/>
              </a:spcAft>
              <a:buFont typeface="+mj-lt"/>
              <a:buAutoNum type="arabicPeriod"/>
            </a:pPr>
            <a:endParaRPr lang="de-DE" sz="800" dirty="0" smtClean="0"/>
          </a:p>
          <a:p>
            <a:pPr marL="342900" indent="-342900">
              <a:spcAft>
                <a:spcPts val="600"/>
              </a:spcAft>
              <a:buFont typeface="+mj-lt"/>
              <a:buAutoNum type="arabicPeriod"/>
            </a:pPr>
            <a:r>
              <a:rPr lang="de-DE" sz="2000" dirty="0" smtClean="0"/>
              <a:t>Check </a:t>
            </a:r>
            <a:r>
              <a:rPr lang="de-DE" sz="2000" dirty="0" err="1"/>
              <a:t>your</a:t>
            </a:r>
            <a:r>
              <a:rPr lang="de-DE" sz="2000" dirty="0"/>
              <a:t> </a:t>
            </a:r>
            <a:r>
              <a:rPr lang="de-DE" sz="2000" dirty="0" err="1"/>
              <a:t>inner</a:t>
            </a:r>
            <a:r>
              <a:rPr lang="de-DE" sz="2000" dirty="0"/>
              <a:t> </a:t>
            </a:r>
            <a:r>
              <a:rPr lang="de-DE" sz="2000" dirty="0" err="1"/>
              <a:t>dialogue</a:t>
            </a:r>
            <a:r>
              <a:rPr lang="de-DE" sz="2000" dirty="0"/>
              <a:t> </a:t>
            </a:r>
            <a:r>
              <a:rPr lang="de-DE" sz="2000" dirty="0" err="1"/>
              <a:t>and</a:t>
            </a:r>
            <a:r>
              <a:rPr lang="de-DE" sz="2000" dirty="0"/>
              <a:t> emotional </a:t>
            </a:r>
            <a:r>
              <a:rPr lang="de-DE" sz="2000" dirty="0" err="1" smtClean="0"/>
              <a:t>state</a:t>
            </a:r>
            <a:endParaRPr lang="de-DE" sz="2000" dirty="0" smtClean="0"/>
          </a:p>
          <a:p>
            <a:pPr marL="342900" indent="-342900">
              <a:spcAft>
                <a:spcPts val="600"/>
              </a:spcAft>
              <a:buFont typeface="+mj-lt"/>
              <a:buAutoNum type="arabicPeriod"/>
            </a:pPr>
            <a:endParaRPr lang="de-DE" sz="800" dirty="0"/>
          </a:p>
          <a:p>
            <a:pPr marL="342900" indent="-342900">
              <a:spcAft>
                <a:spcPts val="600"/>
              </a:spcAft>
              <a:buFont typeface="+mj-lt"/>
              <a:buAutoNum type="arabicPeriod"/>
            </a:pPr>
            <a:r>
              <a:rPr lang="de-DE" sz="2000" dirty="0" smtClean="0"/>
              <a:t>Set a limited </a:t>
            </a:r>
            <a:r>
              <a:rPr lang="de-DE" sz="2000" dirty="0" err="1" smtClean="0"/>
              <a:t>goal</a:t>
            </a:r>
            <a:r>
              <a:rPr lang="de-DE" sz="2000" dirty="0" smtClean="0"/>
              <a:t> </a:t>
            </a:r>
            <a:r>
              <a:rPr lang="de-DE" sz="2000" dirty="0" err="1" smtClean="0"/>
              <a:t>for</a:t>
            </a:r>
            <a:r>
              <a:rPr lang="de-DE" sz="2000" dirty="0" smtClean="0"/>
              <a:t> </a:t>
            </a:r>
            <a:r>
              <a:rPr lang="de-DE" sz="2000" dirty="0" err="1" smtClean="0"/>
              <a:t>what</a:t>
            </a:r>
            <a:r>
              <a:rPr lang="de-DE" sz="2000" dirty="0" smtClean="0"/>
              <a:t> </a:t>
            </a:r>
            <a:r>
              <a:rPr lang="de-DE" sz="2000" dirty="0" err="1" smtClean="0"/>
              <a:t>you</a:t>
            </a:r>
            <a:r>
              <a:rPr lang="de-DE" sz="2000" dirty="0" smtClean="0"/>
              <a:t> </a:t>
            </a:r>
            <a:r>
              <a:rPr lang="de-DE" sz="2000" dirty="0" err="1" smtClean="0"/>
              <a:t>want</a:t>
            </a:r>
            <a:r>
              <a:rPr lang="de-DE" sz="2000" dirty="0" smtClean="0"/>
              <a:t> </a:t>
            </a:r>
            <a:r>
              <a:rPr lang="de-DE" sz="2000" dirty="0" err="1" smtClean="0"/>
              <a:t>to</a:t>
            </a:r>
            <a:r>
              <a:rPr lang="de-DE" sz="2000" dirty="0" smtClean="0"/>
              <a:t> </a:t>
            </a:r>
            <a:r>
              <a:rPr lang="de-DE" sz="2000" dirty="0" err="1" smtClean="0"/>
              <a:t>achieve</a:t>
            </a:r>
            <a:endParaRPr lang="de-DE" sz="2000" dirty="0" smtClean="0"/>
          </a:p>
          <a:p>
            <a:pPr marL="342900" indent="-342900">
              <a:spcAft>
                <a:spcPts val="600"/>
              </a:spcAft>
              <a:buFont typeface="+mj-lt"/>
              <a:buAutoNum type="arabicPeriod"/>
            </a:pPr>
            <a:endParaRPr lang="de-DE" sz="800" dirty="0" smtClean="0"/>
          </a:p>
          <a:p>
            <a:pPr marL="342900" indent="-342900">
              <a:spcAft>
                <a:spcPts val="600"/>
              </a:spcAft>
              <a:buFont typeface="+mj-lt"/>
              <a:buAutoNum type="arabicPeriod"/>
            </a:pPr>
            <a:r>
              <a:rPr lang="de-DE" sz="2000" dirty="0" smtClean="0"/>
              <a:t>Work in a </a:t>
            </a:r>
            <a:r>
              <a:rPr lang="de-DE" sz="2000" dirty="0" err="1" smtClean="0"/>
              <a:t>focused</a:t>
            </a:r>
            <a:r>
              <a:rPr lang="de-DE" sz="2000" dirty="0" smtClean="0"/>
              <a:t> </a:t>
            </a:r>
            <a:r>
              <a:rPr lang="de-DE" sz="2000" dirty="0" err="1" smtClean="0"/>
              <a:t>manner</a:t>
            </a:r>
            <a:r>
              <a:rPr lang="de-DE" sz="2000" dirty="0" smtClean="0"/>
              <a:t>. </a:t>
            </a:r>
            <a:r>
              <a:rPr lang="de-DE" sz="2000" dirty="0" err="1" smtClean="0"/>
              <a:t>If</a:t>
            </a:r>
            <a:r>
              <a:rPr lang="de-DE" sz="2000" dirty="0" smtClean="0"/>
              <a:t> </a:t>
            </a:r>
            <a:r>
              <a:rPr lang="de-DE" sz="2000" dirty="0" err="1" smtClean="0"/>
              <a:t>need</a:t>
            </a:r>
            <a:r>
              <a:rPr lang="de-DE" sz="2000" dirty="0" smtClean="0"/>
              <a:t>, </a:t>
            </a:r>
            <a:r>
              <a:rPr lang="de-DE" sz="2000" dirty="0" err="1" smtClean="0"/>
              <a:t>be</a:t>
            </a:r>
            <a:r>
              <a:rPr lang="de-DE" sz="2000" dirty="0" smtClean="0"/>
              <a:t> </a:t>
            </a:r>
            <a:r>
              <a:rPr lang="de-DE" sz="2000" dirty="0" err="1" smtClean="0"/>
              <a:t>make</a:t>
            </a:r>
            <a:r>
              <a:rPr lang="de-DE" sz="2000" dirty="0" smtClean="0"/>
              <a:t> a “</a:t>
            </a:r>
            <a:r>
              <a:rPr lang="de-DE" sz="2000" dirty="0" err="1" smtClean="0"/>
              <a:t>follow</a:t>
            </a:r>
            <a:r>
              <a:rPr lang="de-DE" sz="2000" dirty="0" smtClean="0"/>
              <a:t> </a:t>
            </a:r>
            <a:r>
              <a:rPr lang="de-DE" sz="2000" dirty="0" err="1" smtClean="0"/>
              <a:t>up</a:t>
            </a:r>
            <a:r>
              <a:rPr lang="de-DE" sz="2000" dirty="0" smtClean="0"/>
              <a:t>“ </a:t>
            </a:r>
            <a:r>
              <a:rPr lang="de-DE" sz="2000" dirty="0" err="1" smtClean="0"/>
              <a:t>list</a:t>
            </a:r>
            <a:r>
              <a:rPr lang="de-DE" sz="2000" dirty="0" smtClean="0"/>
              <a:t> </a:t>
            </a:r>
            <a:r>
              <a:rPr lang="de-DE" sz="2000" dirty="0" err="1" smtClean="0"/>
              <a:t>for</a:t>
            </a:r>
            <a:r>
              <a:rPr lang="de-DE" sz="2000" dirty="0" smtClean="0"/>
              <a:t> </a:t>
            </a:r>
            <a:r>
              <a:rPr lang="de-DE" sz="2000" dirty="0" err="1" smtClean="0"/>
              <a:t>later</a:t>
            </a:r>
            <a:endParaRPr lang="de-DE" sz="2000" dirty="0" smtClean="0"/>
          </a:p>
          <a:p>
            <a:pPr marL="342900" indent="-342900">
              <a:spcAft>
                <a:spcPts val="600"/>
              </a:spcAft>
              <a:buFont typeface="+mj-lt"/>
              <a:buAutoNum type="arabicPeriod"/>
            </a:pPr>
            <a:endParaRPr lang="de-DE" sz="800" dirty="0" smtClean="0"/>
          </a:p>
          <a:p>
            <a:pPr marL="342900" indent="-342900">
              <a:spcAft>
                <a:spcPts val="600"/>
              </a:spcAft>
              <a:buFont typeface="+mj-lt"/>
              <a:buAutoNum type="arabicPeriod"/>
            </a:pPr>
            <a:r>
              <a:rPr lang="de-DE" sz="2000" dirty="0" smtClean="0"/>
              <a:t>Keep </a:t>
            </a:r>
            <a:r>
              <a:rPr lang="de-DE" sz="2000" dirty="0" err="1" smtClean="0"/>
              <a:t>track</a:t>
            </a:r>
            <a:r>
              <a:rPr lang="de-DE" sz="2000" dirty="0" smtClean="0"/>
              <a:t> </a:t>
            </a:r>
            <a:r>
              <a:rPr lang="de-DE" sz="2000" dirty="0" err="1" smtClean="0"/>
              <a:t>of</a:t>
            </a:r>
            <a:r>
              <a:rPr lang="de-DE" sz="2000" dirty="0" smtClean="0"/>
              <a:t> </a:t>
            </a:r>
            <a:r>
              <a:rPr lang="de-DE" sz="2000" dirty="0" err="1" smtClean="0"/>
              <a:t>progress</a:t>
            </a:r>
            <a:r>
              <a:rPr lang="de-DE" sz="2000" dirty="0" smtClean="0"/>
              <a:t> </a:t>
            </a:r>
          </a:p>
          <a:p>
            <a:pPr marL="342900" indent="-342900">
              <a:spcAft>
                <a:spcPts val="600"/>
              </a:spcAft>
              <a:buFont typeface="+mj-lt"/>
              <a:buAutoNum type="arabicPeriod"/>
            </a:pPr>
            <a:endParaRPr lang="de-DE" sz="800" dirty="0" smtClean="0"/>
          </a:p>
          <a:p>
            <a:pPr marL="342900" indent="-342900">
              <a:spcAft>
                <a:spcPts val="600"/>
              </a:spcAft>
              <a:buFont typeface="+mj-lt"/>
              <a:buAutoNum type="arabicPeriod"/>
            </a:pPr>
            <a:r>
              <a:rPr lang="de-DE" sz="2000" dirty="0" err="1" smtClean="0"/>
              <a:t>Make</a:t>
            </a:r>
            <a:r>
              <a:rPr lang="de-DE" sz="2000" dirty="0" smtClean="0"/>
              <a:t> </a:t>
            </a:r>
            <a:r>
              <a:rPr lang="de-DE" sz="2000" dirty="0" err="1" smtClean="0"/>
              <a:t>space</a:t>
            </a:r>
            <a:r>
              <a:rPr lang="de-DE" sz="2000" dirty="0" smtClean="0"/>
              <a:t> (</a:t>
            </a:r>
            <a:r>
              <a:rPr lang="de-DE" sz="2000" dirty="0" err="1" smtClean="0"/>
              <a:t>physical</a:t>
            </a:r>
            <a:r>
              <a:rPr lang="de-DE" sz="2000" dirty="0" smtClean="0"/>
              <a:t> </a:t>
            </a:r>
            <a:r>
              <a:rPr lang="de-DE" sz="2000" dirty="0" err="1" smtClean="0"/>
              <a:t>space</a:t>
            </a:r>
            <a:r>
              <a:rPr lang="de-DE" sz="2000" dirty="0" smtClean="0"/>
              <a:t>, </a:t>
            </a:r>
            <a:r>
              <a:rPr lang="de-DE" sz="2000" dirty="0" err="1" smtClean="0"/>
              <a:t>space</a:t>
            </a:r>
            <a:r>
              <a:rPr lang="de-DE" sz="2000" dirty="0" smtClean="0"/>
              <a:t> in </a:t>
            </a:r>
            <a:r>
              <a:rPr lang="de-DE" sz="2000" dirty="0" err="1" smtClean="0"/>
              <a:t>our</a:t>
            </a:r>
            <a:r>
              <a:rPr lang="de-DE" sz="2000" dirty="0" smtClean="0"/>
              <a:t> </a:t>
            </a:r>
            <a:r>
              <a:rPr lang="de-DE" sz="2000" dirty="0" err="1" smtClean="0"/>
              <a:t>schedules</a:t>
            </a:r>
            <a:r>
              <a:rPr lang="de-DE" sz="2000" dirty="0" smtClean="0"/>
              <a:t>)</a:t>
            </a:r>
          </a:p>
          <a:p>
            <a:pPr marL="342900" indent="-342900">
              <a:spcAft>
                <a:spcPts val="600"/>
              </a:spcAft>
              <a:buFont typeface="+mj-lt"/>
              <a:buAutoNum type="arabicPeriod"/>
            </a:pPr>
            <a:endParaRPr lang="de-DE" sz="800" dirty="0" smtClean="0"/>
          </a:p>
          <a:p>
            <a:pPr marL="342900" indent="-342900">
              <a:spcAft>
                <a:spcPts val="600"/>
              </a:spcAft>
              <a:buFont typeface="+mj-lt"/>
              <a:buAutoNum type="arabicPeriod"/>
            </a:pPr>
            <a:r>
              <a:rPr lang="de-DE" sz="2000" dirty="0" err="1" smtClean="0"/>
              <a:t>Celebrate</a:t>
            </a:r>
            <a:r>
              <a:rPr lang="de-DE" sz="2000" dirty="0" smtClean="0"/>
              <a:t> </a:t>
            </a:r>
            <a:r>
              <a:rPr lang="de-DE" sz="2000" dirty="0" err="1" smtClean="0"/>
              <a:t>success</a:t>
            </a:r>
            <a:endParaRPr lang="de-DE" sz="2000" dirty="0" smtClean="0"/>
          </a:p>
        </p:txBody>
      </p:sp>
      <p:sp>
        <p:nvSpPr>
          <p:cNvPr id="2" name="Datumsplatzhalter 1"/>
          <p:cNvSpPr>
            <a:spLocks noGrp="1"/>
          </p:cNvSpPr>
          <p:nvPr>
            <p:ph type="dt" sz="half" idx="10"/>
          </p:nvPr>
        </p:nvSpPr>
        <p:spPr/>
        <p:txBody>
          <a:bodyPr/>
          <a:lstStyle/>
          <a:p>
            <a:fld id="{9C01696A-8777-48CD-910E-95B55C7B255A}" type="datetime1">
              <a:rPr lang="de-DE" smtClean="0"/>
              <a:t>27.06.2016</a:t>
            </a:fld>
            <a:endParaRPr lang="de-DE"/>
          </a:p>
        </p:txBody>
      </p:sp>
      <p:sp>
        <p:nvSpPr>
          <p:cNvPr id="3" name="Fußzeilenplatzhalter 2"/>
          <p:cNvSpPr>
            <a:spLocks noGrp="1"/>
          </p:cNvSpPr>
          <p:nvPr>
            <p:ph type="ftr" sz="quarter" idx="11"/>
          </p:nvPr>
        </p:nvSpPr>
        <p:spPr/>
        <p:txBody>
          <a:bodyPr/>
          <a:lstStyle/>
          <a:p>
            <a:r>
              <a:rPr lang="en-US" smtClean="0"/>
              <a:t>Module 4 - Time and Flow</a:t>
            </a:r>
            <a:endParaRPr lang="de-DE"/>
          </a:p>
        </p:txBody>
      </p:sp>
      <p:sp>
        <p:nvSpPr>
          <p:cNvPr id="5" name="Foliennummernplatzhalter 4"/>
          <p:cNvSpPr>
            <a:spLocks noGrp="1"/>
          </p:cNvSpPr>
          <p:nvPr>
            <p:ph type="sldNum" sz="quarter" idx="4"/>
          </p:nvPr>
        </p:nvSpPr>
        <p:spPr/>
        <p:txBody>
          <a:bodyPr/>
          <a:lstStyle/>
          <a:p>
            <a:fld id="{E8C15B4A-03C9-4F41-A38D-6408B8F28B4C}" type="slidenum">
              <a:rPr lang="de-DE" smtClean="0"/>
              <a:t>10</a:t>
            </a:fld>
            <a:endParaRPr lang="de-DE"/>
          </a:p>
        </p:txBody>
      </p:sp>
    </p:spTree>
    <p:extLst>
      <p:ext uri="{BB962C8B-B14F-4D97-AF65-F5344CB8AC3E}">
        <p14:creationId xmlns:p14="http://schemas.microsoft.com/office/powerpoint/2010/main" val="157237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endParaRPr lang="en-US" dirty="0" smtClean="0"/>
          </a:p>
          <a:p>
            <a:pPr marL="36000" indent="0" algn="ctr">
              <a:buNone/>
            </a:pPr>
            <a:r>
              <a:rPr lang="en-US" sz="2400" dirty="0" smtClean="0">
                <a:solidFill>
                  <a:srgbClr val="FF0000"/>
                </a:solidFill>
              </a:rPr>
              <a:t>CONVERSATION</a:t>
            </a:r>
          </a:p>
          <a:p>
            <a:pPr marL="36000" indent="0">
              <a:buNone/>
            </a:pPr>
            <a:r>
              <a:rPr lang="en-US" sz="2400" i="1" dirty="0" smtClean="0">
                <a:solidFill>
                  <a:srgbClr val="FF0000"/>
                </a:solidFill>
              </a:rPr>
              <a:t>In groups:</a:t>
            </a:r>
          </a:p>
          <a:p>
            <a:pPr marL="468000" lvl="1" indent="0">
              <a:buNone/>
            </a:pPr>
            <a:r>
              <a:rPr lang="en-US" sz="2200" dirty="0" smtClean="0"/>
              <a:t>Please share experiences you have had or know about where you or others have experienced  “being in the zone”.</a:t>
            </a:r>
          </a:p>
          <a:p>
            <a:pPr marL="468000" lvl="1" indent="0">
              <a:buNone/>
            </a:pPr>
            <a:endParaRPr lang="en-US" sz="2200" dirty="0"/>
          </a:p>
          <a:p>
            <a:pPr marL="468000" lvl="1" indent="0">
              <a:buNone/>
            </a:pPr>
            <a:r>
              <a:rPr lang="en-US" sz="2200" dirty="0" smtClean="0"/>
              <a:t>Do you think it would be possible to create the conditions yourself to feel that same level of engagement and creativity?</a:t>
            </a:r>
            <a:endParaRPr lang="en-US" sz="2200" dirty="0"/>
          </a:p>
        </p:txBody>
      </p:sp>
      <p:sp>
        <p:nvSpPr>
          <p:cNvPr id="3" name="Date Placeholder 2"/>
          <p:cNvSpPr>
            <a:spLocks noGrp="1"/>
          </p:cNvSpPr>
          <p:nvPr>
            <p:ph type="dt" sz="half" idx="10"/>
          </p:nvPr>
        </p:nvSpPr>
        <p:spPr/>
        <p:txBody>
          <a:bodyPr/>
          <a:lstStyle/>
          <a:p>
            <a:fld id="{D367D7AC-CCAC-437B-9E6D-36A0FDA8C31F}" type="datetime1">
              <a:rPr lang="de-DE" smtClean="0"/>
              <a:t>27.06.2016</a:t>
            </a:fld>
            <a:endParaRPr lang="de-DE"/>
          </a:p>
        </p:txBody>
      </p:sp>
      <p:sp>
        <p:nvSpPr>
          <p:cNvPr id="4" name="Footer Placeholder 3"/>
          <p:cNvSpPr>
            <a:spLocks noGrp="1"/>
          </p:cNvSpPr>
          <p:nvPr>
            <p:ph type="ftr" sz="quarter" idx="11"/>
          </p:nvPr>
        </p:nvSpPr>
        <p:spPr/>
        <p:txBody>
          <a:bodyPr/>
          <a:lstStyle/>
          <a:p>
            <a:r>
              <a:rPr lang="en-US" smtClean="0"/>
              <a:t>Module 4 - Time and Flow</a:t>
            </a:r>
            <a:endParaRPr lang="de-DE"/>
          </a:p>
        </p:txBody>
      </p:sp>
      <p:sp>
        <p:nvSpPr>
          <p:cNvPr id="8" name="Slide Number Placeholder 7"/>
          <p:cNvSpPr>
            <a:spLocks noGrp="1"/>
          </p:cNvSpPr>
          <p:nvPr>
            <p:ph type="sldNum" sz="quarter" idx="4"/>
          </p:nvPr>
        </p:nvSpPr>
        <p:spPr/>
        <p:txBody>
          <a:bodyPr/>
          <a:lstStyle/>
          <a:p>
            <a:fld id="{E8C15B4A-03C9-4F41-A38D-6408B8F28B4C}" type="slidenum">
              <a:rPr lang="de-DE" smtClean="0"/>
              <a:t>11</a:t>
            </a:fld>
            <a:endParaRPr lang="de-DE"/>
          </a:p>
        </p:txBody>
      </p:sp>
    </p:spTree>
    <p:extLst>
      <p:ext uri="{BB962C8B-B14F-4D97-AF65-F5344CB8AC3E}">
        <p14:creationId xmlns:p14="http://schemas.microsoft.com/office/powerpoint/2010/main" val="42672166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timthumb.jpg"/>
          <p:cNvPicPr>
            <a:picLocks noGrp="1" noChangeAspect="1"/>
          </p:cNvPicPr>
          <p:nvPr>
            <p:ph idx="1"/>
          </p:nvPr>
        </p:nvPicPr>
        <p:blipFill>
          <a:blip r:embed="rId3">
            <a:extLst>
              <a:ext uri="{28A0092B-C50C-407E-A947-70E740481C1C}">
                <a14:useLocalDpi xmlns:a14="http://schemas.microsoft.com/office/drawing/2010/main" val="0"/>
              </a:ext>
            </a:extLst>
          </a:blip>
          <a:srcRect t="8753" b="8753"/>
          <a:stretch>
            <a:fillRect/>
          </a:stretch>
        </p:blipFill>
        <p:spPr>
          <a:xfrm>
            <a:off x="457200" y="860950"/>
            <a:ext cx="8229600" cy="4821316"/>
          </a:xfrm>
        </p:spPr>
      </p:pic>
      <p:sp>
        <p:nvSpPr>
          <p:cNvPr id="11" name="Rectangle 10"/>
          <p:cNvSpPr/>
          <p:nvPr/>
        </p:nvSpPr>
        <p:spPr>
          <a:xfrm>
            <a:off x="1119453" y="2711992"/>
            <a:ext cx="7319505" cy="1107996"/>
          </a:xfrm>
          <a:prstGeom prst="rect">
            <a:avLst/>
          </a:prstGeom>
        </p:spPr>
        <p:txBody>
          <a:bodyPr wrap="square">
            <a:spAutoFit/>
          </a:bodyPr>
          <a:lstStyle/>
          <a:p>
            <a:pPr algn="ctr"/>
            <a:r>
              <a:rPr lang="en-US" sz="6600" b="1" dirty="0" smtClean="0">
                <a:solidFill>
                  <a:srgbClr val="FFFFFF"/>
                </a:solidFill>
              </a:rPr>
              <a:t>BEING IN </a:t>
            </a:r>
            <a:r>
              <a:rPr lang="en-US" sz="6600" b="1" dirty="0">
                <a:solidFill>
                  <a:srgbClr val="FFFFFF"/>
                </a:solidFill>
              </a:rPr>
              <a:t>THE ZONE</a:t>
            </a:r>
          </a:p>
        </p:txBody>
      </p:sp>
    </p:spTree>
    <p:extLst>
      <p:ext uri="{BB962C8B-B14F-4D97-AF65-F5344CB8AC3E}">
        <p14:creationId xmlns:p14="http://schemas.microsoft.com/office/powerpoint/2010/main" val="23400604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sz="2800" b="1" dirty="0" smtClean="0"/>
              <a:t>BEING IN THE ZONE</a:t>
            </a:r>
            <a:endParaRPr lang="en-US" sz="2800" b="1" dirty="0"/>
          </a:p>
        </p:txBody>
      </p:sp>
      <p:sp>
        <p:nvSpPr>
          <p:cNvPr id="7" name="Slide Number Placeholder 6"/>
          <p:cNvSpPr>
            <a:spLocks noGrp="1"/>
          </p:cNvSpPr>
          <p:nvPr>
            <p:ph type="sldNum" sz="quarter" idx="4"/>
          </p:nvPr>
        </p:nvSpPr>
        <p:spPr/>
        <p:txBody>
          <a:bodyPr/>
          <a:lstStyle/>
          <a:p>
            <a:fld id="{E8C15B4A-03C9-4F41-A38D-6408B8F28B4C}" type="slidenum">
              <a:rPr lang="de-DE" smtClean="0"/>
              <a:t>3</a:t>
            </a:fld>
            <a:endParaRPr lang="de-DE"/>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24" t="8208" r="-1" b="6571"/>
          <a:stretch/>
        </p:blipFill>
        <p:spPr bwMode="auto">
          <a:xfrm>
            <a:off x="6876256" y="1696408"/>
            <a:ext cx="2016224" cy="29826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793" r="16938" b="23413"/>
          <a:stretch/>
        </p:blipFill>
        <p:spPr bwMode="auto">
          <a:xfrm>
            <a:off x="4932040" y="1695977"/>
            <a:ext cx="1800200" cy="295716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6263" r="5742"/>
          <a:stretch/>
        </p:blipFill>
        <p:spPr bwMode="auto">
          <a:xfrm>
            <a:off x="2915816" y="1696408"/>
            <a:ext cx="1872208" cy="29903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TextBox 7"/>
          <p:cNvSpPr txBox="1"/>
          <p:nvPr/>
        </p:nvSpPr>
        <p:spPr>
          <a:xfrm>
            <a:off x="1547664" y="5051581"/>
            <a:ext cx="5904656" cy="914400"/>
          </a:xfrm>
          <a:prstGeom prst="rect">
            <a:avLst/>
          </a:prstGeom>
          <a:noFill/>
        </p:spPr>
        <p:txBody>
          <a:bodyPr wrap="none" rtlCol="0">
            <a:noAutofit/>
          </a:bodyPr>
          <a:lstStyle/>
          <a:p>
            <a:pPr marL="69750" algn="ctr">
              <a:spcBef>
                <a:spcPts val="24"/>
              </a:spcBef>
              <a:spcAft>
                <a:spcPts val="600"/>
              </a:spcAft>
              <a:buClr>
                <a:srgbClr val="E4282A"/>
              </a:buClr>
            </a:pPr>
            <a:r>
              <a:rPr lang="en-US" sz="2000" dirty="0" smtClean="0"/>
              <a:t>Mental state of </a:t>
            </a:r>
            <a:r>
              <a:rPr lang="en-US" sz="2000" dirty="0"/>
              <a:t>operation in which a person performing an activity </a:t>
            </a:r>
            <a:r>
              <a:rPr lang="en-US" sz="2000" dirty="0" smtClean="0"/>
              <a:t/>
            </a:r>
            <a:br>
              <a:rPr lang="en-US" sz="2000" dirty="0" smtClean="0"/>
            </a:br>
            <a:r>
              <a:rPr lang="en-US" sz="2000" dirty="0" smtClean="0"/>
              <a:t>is </a:t>
            </a:r>
            <a:r>
              <a:rPr lang="en-US" sz="2000" dirty="0"/>
              <a:t>fully immersed in a feeling of energized focus, full involvement, </a:t>
            </a:r>
            <a:r>
              <a:rPr lang="en-US" sz="2000" dirty="0" smtClean="0"/>
              <a:t/>
            </a:r>
            <a:br>
              <a:rPr lang="en-US" sz="2000" dirty="0" smtClean="0"/>
            </a:br>
            <a:r>
              <a:rPr lang="en-US" sz="2000" dirty="0" smtClean="0"/>
              <a:t>and </a:t>
            </a:r>
            <a:r>
              <a:rPr lang="en-US" sz="2000" dirty="0"/>
              <a:t>enjoyment in the process of the activity. </a:t>
            </a:r>
            <a:endParaRPr lang="en-US" sz="2000" dirty="0" smtClean="0"/>
          </a:p>
        </p:txBody>
      </p:sp>
      <p:sp>
        <p:nvSpPr>
          <p:cNvPr id="2" name="Datumsplatzhalter 1"/>
          <p:cNvSpPr>
            <a:spLocks noGrp="1"/>
          </p:cNvSpPr>
          <p:nvPr>
            <p:ph type="dt" sz="half" idx="10"/>
          </p:nvPr>
        </p:nvSpPr>
        <p:spPr/>
        <p:txBody>
          <a:bodyPr/>
          <a:lstStyle/>
          <a:p>
            <a:fld id="{458CB607-A878-4E5C-B82A-F5BE37760E83}" type="datetime1">
              <a:rPr lang="de-DE" smtClean="0"/>
              <a:t>27.06.2016</a:t>
            </a:fld>
            <a:endParaRPr lang="de-DE"/>
          </a:p>
        </p:txBody>
      </p:sp>
      <p:sp>
        <p:nvSpPr>
          <p:cNvPr id="5" name="Fußzeilenplatzhalter 4"/>
          <p:cNvSpPr>
            <a:spLocks noGrp="1"/>
          </p:cNvSpPr>
          <p:nvPr>
            <p:ph type="ftr" sz="quarter" idx="11"/>
          </p:nvPr>
        </p:nvSpPr>
        <p:spPr/>
        <p:txBody>
          <a:bodyPr/>
          <a:lstStyle/>
          <a:p>
            <a:r>
              <a:rPr lang="de-DE" smtClean="0"/>
              <a:t>Mindfulness insight and creativity</a:t>
            </a:r>
            <a:endParaRPr lang="de-DE"/>
          </a:p>
        </p:txBody>
      </p:sp>
      <p:pic>
        <p:nvPicPr>
          <p:cNvPr id="6" name="Picture 5" descr="Moroccan football.jpg"/>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41632" y="1700808"/>
            <a:ext cx="2430168" cy="3024336"/>
          </a:xfrm>
          <a:prstGeom prst="rect">
            <a:avLst/>
          </a:prstGeom>
        </p:spPr>
      </p:pic>
    </p:spTree>
    <p:extLst>
      <p:ext uri="{BB962C8B-B14F-4D97-AF65-F5344CB8AC3E}">
        <p14:creationId xmlns:p14="http://schemas.microsoft.com/office/powerpoint/2010/main" val="15743844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304317777_0cf4d98181_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051" y="1556793"/>
            <a:ext cx="4187542" cy="43209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Fußzeilenplatzhalter 2"/>
          <p:cNvSpPr>
            <a:spLocks noGrp="1"/>
          </p:cNvSpPr>
          <p:nvPr>
            <p:ph type="ftr" sz="quarter" idx="11"/>
          </p:nvPr>
        </p:nvSpPr>
        <p:spPr/>
        <p:txBody>
          <a:bodyPr/>
          <a:lstStyle/>
          <a:p>
            <a:pPr>
              <a:buNone/>
              <a:defRPr/>
            </a:pPr>
            <a:r>
              <a:rPr lang="en-US" sz="1200" smtClean="0"/>
              <a:t>Module 4 - Time and Flow</a:t>
            </a:r>
            <a:endParaRPr lang="en-US" sz="1200" dirty="0"/>
          </a:p>
        </p:txBody>
      </p:sp>
      <p:sp>
        <p:nvSpPr>
          <p:cNvPr id="6" name="Inhaltsplatzhalter 5"/>
          <p:cNvSpPr>
            <a:spLocks noGrp="1"/>
          </p:cNvSpPr>
          <p:nvPr>
            <p:ph sz="quarter" idx="13"/>
          </p:nvPr>
        </p:nvSpPr>
        <p:spPr/>
        <p:txBody>
          <a:bodyPr/>
          <a:lstStyle/>
          <a:p>
            <a:r>
              <a:rPr lang="en-GB" noProof="0" dirty="0" smtClean="0"/>
              <a:t>Neurobiology of Resilience – Nature Neuroscience Review – Russo et al </a:t>
            </a:r>
            <a:endParaRPr lang="en-GB" noProof="0" dirty="0"/>
          </a:p>
        </p:txBody>
      </p:sp>
      <p:sp>
        <p:nvSpPr>
          <p:cNvPr id="16387" name="Rectangle 6"/>
          <p:cNvSpPr>
            <a:spLocks noGrp="1" noChangeArrowheads="1"/>
          </p:cNvSpPr>
          <p:nvPr>
            <p:ph type="title"/>
          </p:nvPr>
        </p:nvSpPr>
        <p:spPr/>
        <p:txBody>
          <a:bodyPr>
            <a:noAutofit/>
          </a:bodyPr>
          <a:lstStyle/>
          <a:p>
            <a:pPr eaLnBrk="1" hangingPunct="1"/>
            <a:r>
              <a:rPr lang="en-GB" noProof="0" dirty="0" smtClean="0">
                <a:latin typeface="+mj-lt"/>
              </a:rPr>
              <a:t>THE ZONE: psychological and </a:t>
            </a:r>
            <a:r>
              <a:rPr lang="en-GB" noProof="0" dirty="0" err="1" smtClean="0">
                <a:latin typeface="+mj-lt"/>
              </a:rPr>
              <a:t>neurophisiological</a:t>
            </a:r>
            <a:r>
              <a:rPr lang="en-GB" noProof="0" dirty="0" smtClean="0">
                <a:latin typeface="+mj-lt"/>
              </a:rPr>
              <a:t> views</a:t>
            </a: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3065" y="1520754"/>
            <a:ext cx="4232946" cy="392447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fld id="{45C46F77-4BEB-4EA6-A8C8-5F91BA34CAD8}" type="datetime1">
              <a:rPr lang="de-DE" smtClean="0"/>
              <a:t>27.06.2016</a:t>
            </a:fld>
            <a:endParaRPr lang="de-DE"/>
          </a:p>
        </p:txBody>
      </p:sp>
      <p:sp>
        <p:nvSpPr>
          <p:cNvPr id="3" name="Foliennummernplatzhalter 2"/>
          <p:cNvSpPr>
            <a:spLocks noGrp="1"/>
          </p:cNvSpPr>
          <p:nvPr>
            <p:ph type="sldNum" sz="quarter" idx="4"/>
          </p:nvPr>
        </p:nvSpPr>
        <p:spPr/>
        <p:txBody>
          <a:bodyPr/>
          <a:lstStyle/>
          <a:p>
            <a:fld id="{E8C15B4A-03C9-4F41-A38D-6408B8F28B4C}" type="slidenum">
              <a:rPr lang="de-DE" smtClean="0"/>
              <a:t>4</a:t>
            </a:fld>
            <a:endParaRPr lang="de-DE"/>
          </a:p>
        </p:txBody>
      </p:sp>
    </p:spTree>
    <p:extLst>
      <p:ext uri="{BB962C8B-B14F-4D97-AF65-F5344CB8AC3E}">
        <p14:creationId xmlns:p14="http://schemas.microsoft.com/office/powerpoint/2010/main" val="707982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1268760"/>
            <a:ext cx="5688632" cy="4752528"/>
          </a:xfrm>
        </p:spPr>
        <p:txBody>
          <a:bodyPr/>
          <a:lstStyle/>
          <a:p>
            <a:pPr marL="378900" indent="-342900">
              <a:buFont typeface="+mj-lt"/>
              <a:buAutoNum type="arabicPeriod"/>
            </a:pPr>
            <a:r>
              <a:rPr lang="en-US" dirty="0" smtClean="0"/>
              <a:t>Completely involved, focused  in what we are doing</a:t>
            </a:r>
          </a:p>
          <a:p>
            <a:pPr marL="378900" indent="-342900">
              <a:buFont typeface="+mj-lt"/>
              <a:buAutoNum type="arabicPeriod"/>
            </a:pPr>
            <a:r>
              <a:rPr lang="en-US" dirty="0" smtClean="0"/>
              <a:t>A sense of ecstasy – of being outside everyday reality</a:t>
            </a:r>
          </a:p>
          <a:p>
            <a:pPr marL="378900" indent="-342900">
              <a:buFont typeface="+mj-lt"/>
              <a:buAutoNum type="arabicPeriod"/>
            </a:pPr>
            <a:r>
              <a:rPr lang="en-US" dirty="0" smtClean="0"/>
              <a:t>Great inner clarity – knowing what needs to be done, and how well we are doing.</a:t>
            </a:r>
          </a:p>
          <a:p>
            <a:pPr marL="378900" indent="-342900">
              <a:buFont typeface="+mj-lt"/>
              <a:buAutoNum type="arabicPeriod"/>
            </a:pPr>
            <a:r>
              <a:rPr lang="en-US" dirty="0" smtClean="0"/>
              <a:t>Being willing to enter fully into the activity.</a:t>
            </a:r>
          </a:p>
          <a:p>
            <a:pPr marL="378900" indent="-342900">
              <a:buFont typeface="+mj-lt"/>
              <a:buAutoNum type="arabicPeriod"/>
            </a:pPr>
            <a:r>
              <a:rPr lang="en-US" dirty="0" smtClean="0"/>
              <a:t>A sense of serenity –  a feeling of being beyond the boundaries of self.</a:t>
            </a:r>
          </a:p>
          <a:p>
            <a:pPr marL="378900" indent="-342900">
              <a:buFont typeface="+mj-lt"/>
              <a:buAutoNum type="arabicPeriod"/>
            </a:pPr>
            <a:r>
              <a:rPr lang="en-US" dirty="0" smtClean="0"/>
              <a:t>Timelessness – thoroughly focused on the present, our subjective perception of time is altered.</a:t>
            </a:r>
          </a:p>
          <a:p>
            <a:pPr marL="378900" indent="-342900">
              <a:buFont typeface="+mj-lt"/>
              <a:buAutoNum type="arabicPeriod"/>
            </a:pPr>
            <a:r>
              <a:rPr lang="en-US" dirty="0" smtClean="0"/>
              <a:t>Intrinsic motivation – whatever produces flow becomes its own reward.</a:t>
            </a:r>
          </a:p>
          <a:p>
            <a:endParaRPr lang="en-US" dirty="0"/>
          </a:p>
        </p:txBody>
      </p:sp>
      <p:sp>
        <p:nvSpPr>
          <p:cNvPr id="3" name="Content Placeholder 2"/>
          <p:cNvSpPr>
            <a:spLocks noGrp="1"/>
          </p:cNvSpPr>
          <p:nvPr>
            <p:ph sz="quarter" idx="13"/>
          </p:nvPr>
        </p:nvSpPr>
        <p:spPr/>
        <p:txBody>
          <a:bodyPr>
            <a:noAutofit/>
          </a:bodyPr>
          <a:lstStyle/>
          <a:p>
            <a:r>
              <a:rPr lang="en-US" dirty="0" smtClean="0">
                <a:solidFill>
                  <a:schemeClr val="bg1">
                    <a:lumMod val="50000"/>
                  </a:schemeClr>
                </a:solidFill>
              </a:rPr>
              <a:t>Source: Mihaly  Csikszentmihalyi</a:t>
            </a:r>
            <a:endParaRPr lang="en-US" dirty="0">
              <a:solidFill>
                <a:schemeClr val="bg1">
                  <a:lumMod val="50000"/>
                </a:schemeClr>
              </a:solidFill>
            </a:endParaRPr>
          </a:p>
        </p:txBody>
      </p:sp>
      <p:sp>
        <p:nvSpPr>
          <p:cNvPr id="4" name="Title 3"/>
          <p:cNvSpPr>
            <a:spLocks noGrp="1"/>
          </p:cNvSpPr>
          <p:nvPr>
            <p:ph type="title"/>
          </p:nvPr>
        </p:nvSpPr>
        <p:spPr/>
        <p:txBody>
          <a:bodyPr/>
          <a:lstStyle/>
          <a:p>
            <a:r>
              <a:rPr lang="de-CH" dirty="0" smtClean="0"/>
              <a:t>How does it feel to be «in </a:t>
            </a:r>
            <a:r>
              <a:rPr lang="de-CH" dirty="0" err="1" smtClean="0"/>
              <a:t>the</a:t>
            </a:r>
            <a:r>
              <a:rPr lang="de-CH" dirty="0" smtClean="0"/>
              <a:t> </a:t>
            </a:r>
            <a:r>
              <a:rPr lang="de-CH" dirty="0" err="1" smtClean="0"/>
              <a:t>z</a:t>
            </a:r>
            <a:r>
              <a:rPr lang="de-CH" dirty="0" err="1" smtClean="0">
                <a:solidFill>
                  <a:srgbClr val="FF0000"/>
                </a:solidFill>
              </a:rPr>
              <a:t>o</a:t>
            </a:r>
            <a:r>
              <a:rPr lang="de-CH" dirty="0" err="1" smtClean="0"/>
              <a:t>ne</a:t>
            </a:r>
            <a:r>
              <a:rPr lang="de-CH" dirty="0" smtClean="0"/>
              <a:t>»?</a:t>
            </a:r>
            <a:endParaRPr lang="en-US" dirty="0"/>
          </a:p>
        </p:txBody>
      </p:sp>
      <p:sp>
        <p:nvSpPr>
          <p:cNvPr id="7" name="Slide Number Placeholder 6"/>
          <p:cNvSpPr>
            <a:spLocks noGrp="1"/>
          </p:cNvSpPr>
          <p:nvPr>
            <p:ph type="sldNum" sz="quarter" idx="4"/>
          </p:nvPr>
        </p:nvSpPr>
        <p:spPr/>
        <p:txBody>
          <a:bodyPr/>
          <a:lstStyle/>
          <a:p>
            <a:fld id="{E8C15B4A-03C9-4F41-A38D-6408B8F28B4C}" type="slidenum">
              <a:rPr lang="de-DE" smtClean="0"/>
              <a:t>5</a:t>
            </a:fld>
            <a:endParaRPr lang="de-DE"/>
          </a:p>
        </p:txBody>
      </p:sp>
      <p:sp>
        <p:nvSpPr>
          <p:cNvPr id="6" name="Datumsplatzhalter 5"/>
          <p:cNvSpPr>
            <a:spLocks noGrp="1"/>
          </p:cNvSpPr>
          <p:nvPr>
            <p:ph type="dt" sz="half" idx="10"/>
          </p:nvPr>
        </p:nvSpPr>
        <p:spPr/>
        <p:txBody>
          <a:bodyPr/>
          <a:lstStyle/>
          <a:p>
            <a:fld id="{082F8584-E1B7-4632-A334-4E377C2B196E}" type="datetime1">
              <a:rPr lang="de-DE" smtClean="0"/>
              <a:t>27.06.2016</a:t>
            </a:fld>
            <a:endParaRPr lang="de-DE"/>
          </a:p>
        </p:txBody>
      </p:sp>
      <p:sp>
        <p:nvSpPr>
          <p:cNvPr id="9" name="Fußzeilenplatzhalter 8"/>
          <p:cNvSpPr>
            <a:spLocks noGrp="1"/>
          </p:cNvSpPr>
          <p:nvPr>
            <p:ph type="ftr" sz="quarter" idx="11"/>
          </p:nvPr>
        </p:nvSpPr>
        <p:spPr/>
        <p:txBody>
          <a:bodyPr/>
          <a:lstStyle/>
          <a:p>
            <a:r>
              <a:rPr lang="de-DE" smtClean="0"/>
              <a:t>Mindfulness insight and creativity</a:t>
            </a:r>
            <a:endParaRPr lang="de-DE"/>
          </a:p>
        </p:txBody>
      </p:sp>
      <p:pic>
        <p:nvPicPr>
          <p:cNvPr id="10" name="Picture 9" descr="_80993671_160202549.jpg"/>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156176" y="1340768"/>
            <a:ext cx="2770337" cy="3816424"/>
          </a:xfrm>
          <a:prstGeom prst="rect">
            <a:avLst/>
          </a:prstGeom>
          <a:ln w="12700" cmpd="sng">
            <a:solidFill>
              <a:schemeClr val="accent1"/>
            </a:solidFill>
          </a:ln>
        </p:spPr>
      </p:pic>
    </p:spTree>
    <p:extLst>
      <p:ext uri="{BB962C8B-B14F-4D97-AF65-F5344CB8AC3E}">
        <p14:creationId xmlns:p14="http://schemas.microsoft.com/office/powerpoint/2010/main" val="2049960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a:bodyPr>
          <a:lstStyle/>
          <a:p>
            <a:r>
              <a:rPr lang="en-GB" sz="3200" dirty="0"/>
              <a:t>The Z</a:t>
            </a:r>
            <a:r>
              <a:rPr lang="en-GB" sz="3200" dirty="0">
                <a:solidFill>
                  <a:srgbClr val="FF0000"/>
                </a:solidFill>
              </a:rPr>
              <a:t>O</a:t>
            </a:r>
            <a:r>
              <a:rPr lang="en-GB" sz="3200" dirty="0"/>
              <a:t>NE is  well </a:t>
            </a:r>
            <a:r>
              <a:rPr lang="en-GB" sz="3200" dirty="0" smtClean="0"/>
              <a:t>known in </a:t>
            </a:r>
            <a:r>
              <a:rPr lang="en-GB" sz="3200" dirty="0"/>
              <a:t>sport and the arts</a:t>
            </a:r>
            <a:endParaRPr lang="en-US" sz="3200" dirty="0"/>
          </a:p>
        </p:txBody>
      </p:sp>
      <p:pic>
        <p:nvPicPr>
          <p:cNvPr id="7" name="Content Placeholder 6" descr="moutawakel_04.jpg"/>
          <p:cNvPicPr>
            <a:picLocks noGrp="1" noChangeAspect="1"/>
          </p:cNvPicPr>
          <p:nvPr>
            <p:ph sz="half" idx="2"/>
          </p:nvPr>
        </p:nvPicPr>
        <p:blipFill>
          <a:blip r:embed="rId2">
            <a:extLst>
              <a:ext uri="{28A0092B-C50C-407E-A947-70E740481C1C}">
                <a14:useLocalDpi xmlns:a14="http://schemas.microsoft.com/office/drawing/2010/main" val="0"/>
              </a:ext>
            </a:extLst>
          </a:blip>
          <a:srcRect t="5622" b="5622"/>
          <a:stretch>
            <a:fillRect/>
          </a:stretch>
        </p:blipFill>
        <p:spPr>
          <a:xfrm>
            <a:off x="457200" y="1657351"/>
            <a:ext cx="3396304" cy="4469656"/>
          </a:xfrm>
        </p:spPr>
      </p:pic>
      <p:sp>
        <p:nvSpPr>
          <p:cNvPr id="6" name="Content Placeholder 5"/>
          <p:cNvSpPr>
            <a:spLocks noGrp="1"/>
          </p:cNvSpPr>
          <p:nvPr>
            <p:ph sz="quarter" idx="4"/>
          </p:nvPr>
        </p:nvSpPr>
        <p:spPr>
          <a:xfrm>
            <a:off x="4197953" y="1657328"/>
            <a:ext cx="4488848" cy="4468835"/>
          </a:xfrm>
        </p:spPr>
        <p:txBody>
          <a:bodyPr>
            <a:normAutofit lnSpcReduction="10000"/>
          </a:bodyPr>
          <a:lstStyle/>
          <a:p>
            <a:pPr>
              <a:buClr>
                <a:srgbClr val="A20000"/>
              </a:buClr>
              <a:buSzPct val="120000"/>
            </a:pPr>
            <a:r>
              <a:rPr lang="en-GB" sz="2200" dirty="0" smtClean="0"/>
              <a:t>Direct </a:t>
            </a:r>
            <a:r>
              <a:rPr lang="en-GB" sz="2200" dirty="0"/>
              <a:t>feedback from the body and the environment on reaching set </a:t>
            </a:r>
            <a:r>
              <a:rPr lang="en-GB" sz="2200" dirty="0" smtClean="0"/>
              <a:t>goals</a:t>
            </a:r>
          </a:p>
          <a:p>
            <a:pPr>
              <a:buClr>
                <a:srgbClr val="A20000"/>
              </a:buClr>
              <a:buSzPct val="120000"/>
            </a:pPr>
            <a:endParaRPr lang="en-GB" sz="800" dirty="0"/>
          </a:p>
          <a:p>
            <a:pPr>
              <a:buClr>
                <a:srgbClr val="A20000"/>
              </a:buClr>
              <a:buSzPct val="120000"/>
            </a:pPr>
            <a:r>
              <a:rPr lang="en-GB" sz="2200" dirty="0"/>
              <a:t>Strong feeling of focus/non </a:t>
            </a:r>
            <a:r>
              <a:rPr lang="en-GB" sz="2200" dirty="0" smtClean="0"/>
              <a:t>distraction</a:t>
            </a:r>
          </a:p>
          <a:p>
            <a:pPr>
              <a:buClr>
                <a:srgbClr val="A20000"/>
              </a:buClr>
              <a:buSzPct val="120000"/>
            </a:pPr>
            <a:endParaRPr lang="en-GB" sz="800" dirty="0"/>
          </a:p>
          <a:p>
            <a:pPr>
              <a:buClr>
                <a:srgbClr val="A20000"/>
              </a:buClr>
              <a:buSzPct val="120000"/>
            </a:pPr>
            <a:r>
              <a:rPr lang="en-GB" sz="2200" dirty="0"/>
              <a:t>Production of serotonin and </a:t>
            </a:r>
            <a:r>
              <a:rPr lang="en-GB" sz="2200" dirty="0" smtClean="0"/>
              <a:t>endorphins</a:t>
            </a:r>
          </a:p>
          <a:p>
            <a:pPr>
              <a:buClr>
                <a:srgbClr val="A20000"/>
              </a:buClr>
              <a:buSzPct val="120000"/>
            </a:pPr>
            <a:endParaRPr lang="en-GB" sz="800" dirty="0"/>
          </a:p>
          <a:p>
            <a:pPr>
              <a:buClr>
                <a:srgbClr val="A20000"/>
              </a:buClr>
              <a:buSzPct val="120000"/>
            </a:pPr>
            <a:r>
              <a:rPr lang="en-GB" sz="2200" dirty="0"/>
              <a:t>Strengthens feeling of confidence and power </a:t>
            </a:r>
            <a:endParaRPr lang="en-GB" sz="2200" dirty="0" smtClean="0"/>
          </a:p>
          <a:p>
            <a:pPr>
              <a:buClr>
                <a:srgbClr val="A20000"/>
              </a:buClr>
              <a:buSzPct val="120000"/>
            </a:pPr>
            <a:endParaRPr lang="en-GB" sz="900" dirty="0"/>
          </a:p>
          <a:p>
            <a:pPr>
              <a:buClr>
                <a:srgbClr val="A20000"/>
              </a:buClr>
              <a:buSzPct val="120000"/>
            </a:pPr>
            <a:r>
              <a:rPr lang="en-GB" sz="2200" dirty="0"/>
              <a:t>Time out from </a:t>
            </a:r>
            <a:r>
              <a:rPr lang="en-GB" sz="2200" dirty="0" smtClean="0"/>
              <a:t>stress</a:t>
            </a:r>
          </a:p>
          <a:p>
            <a:pPr>
              <a:buClr>
                <a:srgbClr val="A20000"/>
              </a:buClr>
              <a:buSzPct val="120000"/>
            </a:pPr>
            <a:endParaRPr lang="en-GB" sz="900" dirty="0"/>
          </a:p>
          <a:p>
            <a:pPr>
              <a:buClr>
                <a:srgbClr val="A20000"/>
              </a:buClr>
              <a:buSzPct val="120000"/>
            </a:pPr>
            <a:r>
              <a:rPr lang="en-GB" sz="2200" dirty="0"/>
              <a:t>Synchronization of body and mind</a:t>
            </a:r>
          </a:p>
          <a:p>
            <a:pPr marL="67950" indent="0">
              <a:buClr>
                <a:srgbClr val="A20000"/>
              </a:buClr>
              <a:buSzPct val="120000"/>
              <a:buNone/>
            </a:pPr>
            <a:endParaRPr lang="en-GB" dirty="0"/>
          </a:p>
          <a:p>
            <a:endParaRPr lang="en-US" dirty="0"/>
          </a:p>
        </p:txBody>
      </p:sp>
    </p:spTree>
    <p:extLst>
      <p:ext uri="{BB962C8B-B14F-4D97-AF65-F5344CB8AC3E}">
        <p14:creationId xmlns:p14="http://schemas.microsoft.com/office/powerpoint/2010/main" val="17443879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a:bodyPr>
          <a:lstStyle/>
          <a:p>
            <a:r>
              <a:rPr lang="en-GB" sz="3200" dirty="0"/>
              <a:t>The Z</a:t>
            </a:r>
            <a:r>
              <a:rPr lang="en-GB" sz="3200" dirty="0">
                <a:solidFill>
                  <a:srgbClr val="FF0000"/>
                </a:solidFill>
              </a:rPr>
              <a:t>O</a:t>
            </a:r>
            <a:r>
              <a:rPr lang="en-GB" sz="3200" dirty="0"/>
              <a:t>NE is  well </a:t>
            </a:r>
            <a:r>
              <a:rPr lang="en-GB" sz="3200" dirty="0" smtClean="0"/>
              <a:t>known in </a:t>
            </a:r>
            <a:r>
              <a:rPr lang="en-GB" sz="3200" dirty="0"/>
              <a:t>sport and the arts</a:t>
            </a:r>
            <a:endParaRPr lang="en-US" sz="3200" dirty="0"/>
          </a:p>
        </p:txBody>
      </p:sp>
      <p:sp>
        <p:nvSpPr>
          <p:cNvPr id="6" name="Content Placeholder 5"/>
          <p:cNvSpPr>
            <a:spLocks noGrp="1"/>
          </p:cNvSpPr>
          <p:nvPr>
            <p:ph sz="quarter" idx="4"/>
          </p:nvPr>
        </p:nvSpPr>
        <p:spPr>
          <a:xfrm>
            <a:off x="4671567" y="1417638"/>
            <a:ext cx="4015234" cy="4708525"/>
          </a:xfrm>
        </p:spPr>
        <p:txBody>
          <a:bodyPr>
            <a:normAutofit fontScale="92500" lnSpcReduction="10000"/>
          </a:bodyPr>
          <a:lstStyle/>
          <a:p>
            <a:pPr marL="36000" indent="0">
              <a:buClr>
                <a:srgbClr val="A20000"/>
              </a:buClr>
              <a:buSzPct val="120000"/>
              <a:buNone/>
            </a:pPr>
            <a:r>
              <a:rPr lang="en-GB" sz="2600" dirty="0"/>
              <a:t>Athletes, artists and others describe it </a:t>
            </a:r>
            <a:r>
              <a:rPr lang="en-GB" sz="2600" dirty="0" smtClean="0"/>
              <a:t>as </a:t>
            </a:r>
            <a:r>
              <a:rPr lang="en-GB" sz="2600" dirty="0"/>
              <a:t>a  creative, productive state of </a:t>
            </a:r>
            <a:r>
              <a:rPr lang="en-GB" sz="2600" dirty="0" smtClean="0"/>
              <a:t>being</a:t>
            </a:r>
            <a:r>
              <a:rPr lang="en-GB" dirty="0" smtClean="0"/>
              <a:t>:</a:t>
            </a:r>
          </a:p>
          <a:p>
            <a:pPr marL="36000" indent="0">
              <a:buClr>
                <a:srgbClr val="A20000"/>
              </a:buClr>
              <a:buSzPct val="120000"/>
              <a:buNone/>
            </a:pPr>
            <a:endParaRPr lang="en-GB" sz="900" dirty="0"/>
          </a:p>
          <a:p>
            <a:pPr>
              <a:buSzPct val="120000"/>
            </a:pPr>
            <a:r>
              <a:rPr lang="en-GB" sz="2600" dirty="0"/>
              <a:t>The flow experience </a:t>
            </a:r>
            <a:r>
              <a:rPr lang="en-GB" sz="2600" dirty="0" smtClean="0"/>
              <a:t>is possible in many aspects of life. </a:t>
            </a:r>
          </a:p>
          <a:p>
            <a:pPr>
              <a:buSzPct val="120000"/>
            </a:pPr>
            <a:endParaRPr lang="en-GB" sz="900" dirty="0"/>
          </a:p>
          <a:p>
            <a:pPr>
              <a:buSzPct val="120000"/>
            </a:pPr>
            <a:r>
              <a:rPr lang="en-GB" sz="2600" dirty="0"/>
              <a:t>It is an expression of non-distracted absorption in what we are doing</a:t>
            </a:r>
            <a:r>
              <a:rPr lang="en-GB" dirty="0" smtClean="0"/>
              <a:t>.</a:t>
            </a:r>
          </a:p>
          <a:p>
            <a:pPr>
              <a:buSzPct val="120000"/>
            </a:pPr>
            <a:endParaRPr lang="en-GB" sz="900" dirty="0"/>
          </a:p>
          <a:p>
            <a:pPr>
              <a:buSzPct val="120000"/>
            </a:pPr>
            <a:r>
              <a:rPr lang="en-GB" sz="2600" dirty="0" smtClean="0"/>
              <a:t>It results naturally from the </a:t>
            </a:r>
            <a:r>
              <a:rPr lang="en-GB" sz="2600" dirty="0"/>
              <a:t>synchronization of body and mind</a:t>
            </a:r>
            <a:r>
              <a:rPr lang="en-GB" dirty="0"/>
              <a:t>.</a:t>
            </a:r>
            <a:endParaRPr lang="en-GB" dirty="0">
              <a:latin typeface="Trebuchet MS" pitchFamily="34" charset="0"/>
            </a:endParaRPr>
          </a:p>
        </p:txBody>
      </p:sp>
      <p:pic>
        <p:nvPicPr>
          <p:cNvPr id="4" name="Content Placeholder 3" descr="Nawah.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5497" r="1341"/>
          <a:stretch/>
        </p:blipFill>
        <p:spPr>
          <a:xfrm>
            <a:off x="624311" y="1417638"/>
            <a:ext cx="3724336" cy="4708525"/>
          </a:xfrm>
        </p:spPr>
      </p:pic>
    </p:spTree>
    <p:extLst>
      <p:ext uri="{BB962C8B-B14F-4D97-AF65-F5344CB8AC3E}">
        <p14:creationId xmlns:p14="http://schemas.microsoft.com/office/powerpoint/2010/main" val="30005813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9863" y="1052736"/>
            <a:ext cx="4801782" cy="4968552"/>
          </a:xfrm>
        </p:spPr>
        <p:txBody>
          <a:bodyPr/>
          <a:lstStyle/>
          <a:p>
            <a:pPr marL="36000" indent="0">
              <a:buNone/>
            </a:pPr>
            <a:r>
              <a:rPr lang="en-GB" sz="2200" b="1" dirty="0"/>
              <a:t>How </a:t>
            </a:r>
            <a:r>
              <a:rPr lang="en-GB" sz="2200" b="1" dirty="0" smtClean="0"/>
              <a:t>Mindfulness </a:t>
            </a:r>
            <a:r>
              <a:rPr lang="en-GB" sz="2200" b="1" dirty="0"/>
              <a:t>Won the Super Bowl</a:t>
            </a:r>
            <a:endParaRPr lang="en-GB" sz="2200" dirty="0"/>
          </a:p>
          <a:p>
            <a:pPr marL="36000" indent="0">
              <a:buNone/>
            </a:pPr>
            <a:r>
              <a:rPr lang="en-GB" sz="2000" b="1" dirty="0" smtClean="0"/>
              <a:t>Days </a:t>
            </a:r>
            <a:r>
              <a:rPr lang="en-GB" sz="2000" b="1" dirty="0"/>
              <a:t>after the Seattle Seahawks won the Super Bowl in a nearly flawless performance, we're left wondering, "How'd they do it</a:t>
            </a:r>
            <a:r>
              <a:rPr lang="en-GB" sz="2000" b="1" dirty="0" smtClean="0"/>
              <a:t>?</a:t>
            </a:r>
            <a:r>
              <a:rPr lang="en-GB" sz="2000" dirty="0" smtClean="0"/>
              <a:t>”</a:t>
            </a:r>
            <a:r>
              <a:rPr lang="en-GB" sz="2000" dirty="0"/>
              <a:t> </a:t>
            </a:r>
            <a:endParaRPr lang="en-GB" sz="2000" dirty="0" smtClean="0"/>
          </a:p>
          <a:p>
            <a:pPr marL="36000" indent="0">
              <a:buNone/>
            </a:pPr>
            <a:r>
              <a:rPr lang="en-GB" sz="2000" dirty="0" smtClean="0"/>
              <a:t>Head coach Pete Carroll hired a sports psychologist to </a:t>
            </a:r>
            <a:r>
              <a:rPr lang="en-GB" sz="2000" dirty="0"/>
              <a:t>to teach team members </a:t>
            </a:r>
            <a:r>
              <a:rPr lang="en-GB" sz="2000" u="sng" dirty="0" smtClean="0">
                <a:solidFill>
                  <a:srgbClr val="000090"/>
                </a:solidFill>
              </a:rPr>
              <a:t>mindfulness</a:t>
            </a:r>
            <a:r>
              <a:rPr lang="en-GB" sz="2000" dirty="0" smtClean="0"/>
              <a:t>, </a:t>
            </a:r>
            <a:r>
              <a:rPr lang="en-GB" sz="2000" dirty="0"/>
              <a:t>with its proven ability to increase </a:t>
            </a:r>
            <a:r>
              <a:rPr lang="en-GB" sz="2000" u="sng" dirty="0">
                <a:hlinkClick r:id="rId2" tooltip="Happiness"/>
              </a:rPr>
              <a:t>happiness</a:t>
            </a:r>
            <a:r>
              <a:rPr lang="en-GB" sz="2000" dirty="0"/>
              <a:t> and decrease </a:t>
            </a:r>
            <a:r>
              <a:rPr lang="en-GB" sz="2000" u="sng" dirty="0">
                <a:hlinkClick r:id="rId3" tooltip="Psychology Today looks at stress"/>
              </a:rPr>
              <a:t>stress</a:t>
            </a:r>
            <a:r>
              <a:rPr lang="en-GB" dirty="0" smtClean="0"/>
              <a:t>.</a:t>
            </a:r>
          </a:p>
          <a:p>
            <a:pPr marL="36000" indent="0">
              <a:buNone/>
            </a:pPr>
            <a:endParaRPr lang="en-GB" sz="800" dirty="0"/>
          </a:p>
          <a:p>
            <a:pPr marL="36000" indent="0">
              <a:buNone/>
            </a:pPr>
            <a:r>
              <a:rPr lang="en-GB" sz="2000" dirty="0" smtClean="0"/>
              <a:t>In </a:t>
            </a:r>
            <a:r>
              <a:rPr lang="en-GB" sz="2000" dirty="0"/>
              <a:t>addition, research is showing the benefits of being "in the zone</a:t>
            </a:r>
            <a:r>
              <a:rPr lang="en-GB" sz="2000" dirty="0" smtClean="0"/>
              <a:t>,”  a </a:t>
            </a:r>
            <a:r>
              <a:rPr lang="en-GB" sz="2000" dirty="0"/>
              <a:t>state of </a:t>
            </a:r>
            <a:r>
              <a:rPr lang="en-GB" sz="2000" dirty="0" smtClean="0"/>
              <a:t>consciousness </a:t>
            </a:r>
            <a:r>
              <a:rPr lang="en-GB" sz="2000" dirty="0"/>
              <a:t>where one </a:t>
            </a:r>
            <a:r>
              <a:rPr lang="en-GB" sz="2000" dirty="0" smtClean="0"/>
              <a:t>is </a:t>
            </a:r>
            <a:r>
              <a:rPr lang="en-GB" sz="2000" dirty="0"/>
              <a:t>fully engaged in an activity without mental commentary</a:t>
            </a:r>
            <a:r>
              <a:rPr lang="en-GB" dirty="0"/>
              <a:t>. </a:t>
            </a:r>
          </a:p>
          <a:p>
            <a:pPr marL="36000" indent="0">
              <a:buNone/>
            </a:pPr>
            <a:endParaRPr lang="en-US" dirty="0"/>
          </a:p>
        </p:txBody>
      </p:sp>
      <p:sp>
        <p:nvSpPr>
          <p:cNvPr id="3" name="Date Placeholder 2"/>
          <p:cNvSpPr>
            <a:spLocks noGrp="1"/>
          </p:cNvSpPr>
          <p:nvPr>
            <p:ph type="dt" sz="half" idx="10"/>
          </p:nvPr>
        </p:nvSpPr>
        <p:spPr/>
        <p:txBody>
          <a:bodyPr/>
          <a:lstStyle/>
          <a:p>
            <a:fld id="{D367D7AC-CCAC-437B-9E6D-36A0FDA8C31F}" type="datetime1">
              <a:rPr lang="de-DE" smtClean="0"/>
              <a:t>27.06.2016</a:t>
            </a:fld>
            <a:endParaRPr lang="de-DE"/>
          </a:p>
        </p:txBody>
      </p:sp>
      <p:sp>
        <p:nvSpPr>
          <p:cNvPr id="4" name="Footer Placeholder 3"/>
          <p:cNvSpPr>
            <a:spLocks noGrp="1"/>
          </p:cNvSpPr>
          <p:nvPr>
            <p:ph type="ftr" sz="quarter" idx="11"/>
          </p:nvPr>
        </p:nvSpPr>
        <p:spPr/>
        <p:txBody>
          <a:bodyPr/>
          <a:lstStyle/>
          <a:p>
            <a:r>
              <a:rPr lang="en-US" smtClean="0"/>
              <a:t>Module 4 - Time and Flow</a:t>
            </a:r>
            <a:endParaRPr lang="de-DE"/>
          </a:p>
        </p:txBody>
      </p:sp>
      <p:sp>
        <p:nvSpPr>
          <p:cNvPr id="6" name="Title 5"/>
          <p:cNvSpPr>
            <a:spLocks noGrp="1"/>
          </p:cNvSpPr>
          <p:nvPr>
            <p:ph type="title"/>
          </p:nvPr>
        </p:nvSpPr>
        <p:spPr>
          <a:xfrm>
            <a:off x="0" y="0"/>
            <a:ext cx="9133200" cy="404664"/>
          </a:xfrm>
        </p:spPr>
        <p:txBody>
          <a:bodyPr/>
          <a:lstStyle/>
          <a:p>
            <a:endParaRPr lang="en-US" dirty="0"/>
          </a:p>
        </p:txBody>
      </p:sp>
      <p:sp>
        <p:nvSpPr>
          <p:cNvPr id="8" name="Slide Number Placeholder 7"/>
          <p:cNvSpPr>
            <a:spLocks noGrp="1"/>
          </p:cNvSpPr>
          <p:nvPr>
            <p:ph type="sldNum" sz="quarter" idx="4"/>
          </p:nvPr>
        </p:nvSpPr>
        <p:spPr/>
        <p:txBody>
          <a:bodyPr/>
          <a:lstStyle/>
          <a:p>
            <a:fld id="{E8C15B4A-03C9-4F41-A38D-6408B8F28B4C}" type="slidenum">
              <a:rPr lang="de-DE" smtClean="0"/>
              <a:t>8</a:t>
            </a:fld>
            <a:endParaRPr lang="de-DE"/>
          </a:p>
        </p:txBody>
      </p:sp>
      <p:pic>
        <p:nvPicPr>
          <p:cNvPr id="9" name="Picture 8" descr="PsychologyTodayLogo.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116632"/>
            <a:ext cx="4176464" cy="576064"/>
          </a:xfrm>
          <a:prstGeom prst="rect">
            <a:avLst/>
          </a:prstGeom>
        </p:spPr>
      </p:pic>
      <p:pic>
        <p:nvPicPr>
          <p:cNvPr id="10" name="Picture 9" descr="seahawks-3.jpg"/>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292080" y="1124744"/>
            <a:ext cx="3384376" cy="5040560"/>
          </a:xfrm>
          <a:prstGeom prst="rect">
            <a:avLst/>
          </a:prstGeom>
        </p:spPr>
      </p:pic>
    </p:spTree>
    <p:extLst>
      <p:ext uri="{BB962C8B-B14F-4D97-AF65-F5344CB8AC3E}">
        <p14:creationId xmlns:p14="http://schemas.microsoft.com/office/powerpoint/2010/main" val="41846647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US" smtClean="0"/>
              <a:t>Module 4 - Time and Flow</a:t>
            </a:r>
            <a:endParaRPr lang="de-DE"/>
          </a:p>
        </p:txBody>
      </p:sp>
      <p:sp>
        <p:nvSpPr>
          <p:cNvPr id="6" name="Titel 5"/>
          <p:cNvSpPr>
            <a:spLocks noGrp="1"/>
          </p:cNvSpPr>
          <p:nvPr>
            <p:ph type="title"/>
          </p:nvPr>
        </p:nvSpPr>
        <p:spPr/>
        <p:txBody>
          <a:bodyPr/>
          <a:lstStyle/>
          <a:p>
            <a:r>
              <a:rPr lang="en-GB" sz="2800" noProof="0" dirty="0" smtClean="0"/>
              <a:t>To surf in the zone we have to </a:t>
            </a:r>
            <a:r>
              <a:rPr lang="en-GB" sz="2800" dirty="0" smtClean="0"/>
              <a:t>mindful!</a:t>
            </a:r>
            <a:endParaRPr lang="en-GB" sz="2800" noProof="0" dirty="0"/>
          </a:p>
        </p:txBody>
      </p:sp>
      <p:sp>
        <p:nvSpPr>
          <p:cNvPr id="8" name="Foliennummernplatzhalter 7"/>
          <p:cNvSpPr>
            <a:spLocks noGrp="1"/>
          </p:cNvSpPr>
          <p:nvPr>
            <p:ph type="sldNum" sz="quarter" idx="4"/>
          </p:nvPr>
        </p:nvSpPr>
        <p:spPr/>
        <p:txBody>
          <a:bodyPr/>
          <a:lstStyle/>
          <a:p>
            <a:fld id="{E8C15B4A-03C9-4F41-A38D-6408B8F28B4C}" type="slidenum">
              <a:rPr lang="de-DE" smtClean="0"/>
              <a:t>9</a:t>
            </a:fld>
            <a:endParaRPr lang="de-DE"/>
          </a:p>
        </p:txBody>
      </p:sp>
      <p:pic>
        <p:nvPicPr>
          <p:cNvPr id="1026" name="Picture 2" descr="http://image.motortrend.com/f/features/consumer/1212_celebrity_drive_laird_hamilton_surfer_author_model/45647166/laird-hamilton-surfing-in-tahiti.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l="-1" t="434" r="181" b="467"/>
          <a:stretch/>
        </p:blipFill>
        <p:spPr bwMode="auto">
          <a:xfrm>
            <a:off x="4650039" y="1442090"/>
            <a:ext cx="3378345" cy="3852749"/>
          </a:xfrm>
          <a:prstGeom prst="rect">
            <a:avLst/>
          </a:prstGeom>
          <a:noFill/>
          <a:ln>
            <a:solidFill>
              <a:srgbClr val="0000FF"/>
            </a:solidFill>
          </a:ln>
          <a:extLst>
            <a:ext uri="{909E8E84-426E-40dd-AFC4-6F175D3DCCD1}">
              <a14:hiddenFill xmlns:a14="http://schemas.microsoft.com/office/drawing/2010/main" xmlns="">
                <a:solidFill>
                  <a:srgbClr val="FFFFFF"/>
                </a:solidFill>
              </a14:hiddenFill>
            </a:ext>
          </a:extLst>
        </p:spPr>
      </p:pic>
      <p:pic>
        <p:nvPicPr>
          <p:cNvPr id="1028" name="Picture 4" descr="http://media.capetowndailyphoto.com/wp-content/uploads/2010/09/mouille_point_surfer_IMG_43261.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r="5290"/>
          <a:stretch/>
        </p:blipFill>
        <p:spPr bwMode="auto">
          <a:xfrm>
            <a:off x="515889" y="1442090"/>
            <a:ext cx="3912096" cy="3852749"/>
          </a:xfrm>
          <a:prstGeom prst="rect">
            <a:avLst/>
          </a:prstGeom>
          <a:noFill/>
          <a:ln w="12700" cmpd="sng">
            <a:solidFill>
              <a:srgbClr val="0000FF"/>
            </a:solidFill>
          </a:ln>
          <a:extLst>
            <a:ext uri="{909E8E84-426E-40dd-AFC4-6F175D3DCCD1}">
              <a14:hiddenFill xmlns:a14="http://schemas.microsoft.com/office/drawing/2010/main" xmlns="">
                <a:solidFill>
                  <a:srgbClr val="FFFFFF"/>
                </a:solidFill>
              </a14:hiddenFill>
            </a:ext>
          </a:extLst>
        </p:spPr>
      </p:pic>
      <p:sp>
        <p:nvSpPr>
          <p:cNvPr id="2" name="Datumsplatzhalter 1"/>
          <p:cNvSpPr>
            <a:spLocks noGrp="1"/>
          </p:cNvSpPr>
          <p:nvPr>
            <p:ph type="dt" sz="half" idx="10"/>
          </p:nvPr>
        </p:nvSpPr>
        <p:spPr/>
        <p:txBody>
          <a:bodyPr/>
          <a:lstStyle/>
          <a:p>
            <a:fld id="{DDF9A5FB-02C3-4DB7-9C46-587D43D2CF3D}" type="datetime1">
              <a:rPr lang="de-DE" smtClean="0"/>
              <a:t>27.06.2016</a:t>
            </a:fld>
            <a:endParaRPr lang="de-DE"/>
          </a:p>
        </p:txBody>
      </p:sp>
    </p:spTree>
    <p:extLst>
      <p:ext uri="{BB962C8B-B14F-4D97-AF65-F5344CB8AC3E}">
        <p14:creationId xmlns:p14="http://schemas.microsoft.com/office/powerpoint/2010/main" val="26035552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117</TotalTime>
  <Words>824</Words>
  <Application>Microsoft Office PowerPoint</Application>
  <PresentationFormat>On-screen Show (4:3)</PresentationFormat>
  <Paragraphs>110</Paragraphs>
  <Slides>11</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Trebuchet MS</vt:lpstr>
      <vt:lpstr>Wingdings</vt:lpstr>
      <vt:lpstr>Office Theme</vt:lpstr>
      <vt:lpstr>     Welcome!</vt:lpstr>
      <vt:lpstr>PowerPoint Presentation</vt:lpstr>
      <vt:lpstr>BEING IN THE ZONE</vt:lpstr>
      <vt:lpstr>THE ZONE: psychological and neurophisiological views</vt:lpstr>
      <vt:lpstr>How does it feel to be «in the zone»?</vt:lpstr>
      <vt:lpstr>The ZONE is  well known in sport and the arts</vt:lpstr>
      <vt:lpstr>The ZONE is  well known in sport and the arts</vt:lpstr>
      <vt:lpstr>PowerPoint Presentation</vt:lpstr>
      <vt:lpstr>To surf in the zone we have to mindful!</vt:lpstr>
      <vt:lpstr>You can create the conditions for flow in your working life</vt:lpstr>
      <vt:lpstr>PowerPoint Presentation</vt:lpstr>
    </vt:vector>
  </TitlesOfParts>
  <Company>Shambhala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Reoch</dc:creator>
  <cp:lastModifiedBy>%username%</cp:lastModifiedBy>
  <cp:revision>13</cp:revision>
  <dcterms:created xsi:type="dcterms:W3CDTF">2016-06-25T18:14:24Z</dcterms:created>
  <dcterms:modified xsi:type="dcterms:W3CDTF">2016-06-27T12:09:38Z</dcterms:modified>
</cp:coreProperties>
</file>