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82" r:id="rId2"/>
    <p:sldId id="257" r:id="rId3"/>
    <p:sldId id="272" r:id="rId4"/>
    <p:sldId id="275" r:id="rId5"/>
    <p:sldId id="273" r:id="rId6"/>
    <p:sldId id="276" r:id="rId7"/>
    <p:sldId id="277" r:id="rId8"/>
    <p:sldId id="259" r:id="rId9"/>
    <p:sldId id="260" r:id="rId10"/>
    <p:sldId id="278" r:id="rId11"/>
    <p:sldId id="279" r:id="rId12"/>
    <p:sldId id="261" r:id="rId13"/>
    <p:sldId id="280" r:id="rId14"/>
    <p:sldId id="262" r:id="rId15"/>
    <p:sldId id="271" r:id="rId16"/>
    <p:sldId id="263" r:id="rId17"/>
    <p:sldId id="28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9" d="100"/>
          <a:sy n="59" d="100"/>
        </p:scale>
        <p:origin x="-170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6D211B-D1D9-5048-95DE-4D84B1F4294C}" type="datetimeFigureOut">
              <a:rPr lang="en-US" smtClean="0"/>
              <a:t>09/06/16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772556-7624-1E40-8BF4-DA828714D64F}" type="slidenum">
              <a:rPr lang="en-US" smtClean="0"/>
              <a:t>‹#›</a:t>
            </a:fld>
            <a:endParaRPr lang="en-US"/>
          </a:p>
        </p:txBody>
      </p:sp>
    </p:spTree>
    <p:extLst>
      <p:ext uri="{BB962C8B-B14F-4D97-AF65-F5344CB8AC3E}">
        <p14:creationId xmlns:p14="http://schemas.microsoft.com/office/powerpoint/2010/main" val="37343048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www.dailymail.co.uk/health/article-1205669/Is-multi-tasking-bad-brain-Experts-reveal-hidden-perils-juggling-jobs.html%23ixzz3cHffqOgP"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www.dailymail.co.uk/health/article-1205669/Is-multi-tasking-bad-brain-Experts-reveal-hidden-perils-juggling-jobs.html%23ixzz3cHffqOgP"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news.stanford.edu/news/2012/january/tweenage-girls-multitasking-012512.html" TargetMode="External"/><Relationship Id="rId4" Type="http://schemas.openxmlformats.org/officeDocument/2006/relationships/hyperlink" Target="http://news.stanford.edu/news/2009/august24/multitask-research-study-082409.html"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a:p>
            <a:r>
              <a:rPr lang="de-DE" dirty="0"/>
              <a:t> </a:t>
            </a:r>
          </a:p>
          <a:p>
            <a:r>
              <a:rPr lang="de-DE" dirty="0" err="1" smtClean="0"/>
              <a:t>Exercise</a:t>
            </a:r>
            <a:r>
              <a:rPr lang="de-DE" baseline="0" dirty="0" smtClean="0"/>
              <a:t> 1: </a:t>
            </a:r>
            <a:r>
              <a:rPr lang="de-DE" baseline="0" dirty="0" err="1" smtClean="0"/>
              <a:t>Participants</a:t>
            </a:r>
            <a:r>
              <a:rPr lang="de-DE" baseline="0" dirty="0" smtClean="0"/>
              <a:t> </a:t>
            </a:r>
            <a:r>
              <a:rPr lang="de-DE" baseline="0" dirty="0" err="1" smtClean="0"/>
              <a:t>start</a:t>
            </a:r>
            <a:r>
              <a:rPr lang="de-DE" baseline="0" dirty="0" smtClean="0"/>
              <a:t> </a:t>
            </a:r>
            <a:r>
              <a:rPr lang="de-DE" baseline="0" dirty="0" err="1" smtClean="0"/>
              <a:t>circling</a:t>
            </a:r>
            <a:r>
              <a:rPr lang="de-DE" baseline="0" dirty="0" smtClean="0"/>
              <a:t> </a:t>
            </a:r>
            <a:r>
              <a:rPr lang="de-DE" baseline="0" dirty="0" err="1" smtClean="0"/>
              <a:t>one</a:t>
            </a:r>
            <a:r>
              <a:rPr lang="de-DE" baseline="0" dirty="0" smtClean="0"/>
              <a:t> leg in a </a:t>
            </a:r>
            <a:r>
              <a:rPr lang="de-DE" baseline="0" dirty="0" err="1" smtClean="0"/>
              <a:t>clockwise</a:t>
            </a:r>
            <a:r>
              <a:rPr lang="de-DE" baseline="0" dirty="0" smtClean="0"/>
              <a:t> </a:t>
            </a:r>
            <a:r>
              <a:rPr lang="de-DE" baseline="0" dirty="0" err="1" smtClean="0"/>
              <a:t>direction</a:t>
            </a:r>
            <a:r>
              <a:rPr lang="de-DE" baseline="0" dirty="0" smtClean="0"/>
              <a:t> (not just </a:t>
            </a:r>
            <a:r>
              <a:rPr lang="de-DE" baseline="0" dirty="0" err="1" smtClean="0"/>
              <a:t>the</a:t>
            </a:r>
            <a:r>
              <a:rPr lang="de-DE" baseline="0" dirty="0" smtClean="0"/>
              <a:t> </a:t>
            </a:r>
            <a:r>
              <a:rPr lang="de-DE" baseline="0" dirty="0" err="1" smtClean="0"/>
              <a:t>foot</a:t>
            </a:r>
            <a:r>
              <a:rPr lang="de-DE" baseline="0" dirty="0" smtClean="0"/>
              <a:t> </a:t>
            </a:r>
            <a:r>
              <a:rPr lang="de-DE" baseline="0" dirty="0" err="1" smtClean="0"/>
              <a:t>or</a:t>
            </a:r>
            <a:r>
              <a:rPr lang="de-DE" baseline="0" dirty="0" smtClean="0"/>
              <a:t> </a:t>
            </a:r>
            <a:r>
              <a:rPr lang="de-DE" baseline="0" dirty="0" err="1" smtClean="0"/>
              <a:t>the</a:t>
            </a:r>
            <a:r>
              <a:rPr lang="de-DE" baseline="0" dirty="0" smtClean="0"/>
              <a:t> </a:t>
            </a:r>
            <a:r>
              <a:rPr lang="de-DE" baseline="0" dirty="0" err="1" smtClean="0"/>
              <a:t>lower</a:t>
            </a:r>
            <a:r>
              <a:rPr lang="de-DE" baseline="0" dirty="0" smtClean="0"/>
              <a:t> leg – </a:t>
            </a:r>
            <a:r>
              <a:rPr lang="de-DE" baseline="0" dirty="0" err="1" smtClean="0"/>
              <a:t>really</a:t>
            </a:r>
            <a:r>
              <a:rPr lang="de-DE" baseline="0" dirty="0" smtClean="0"/>
              <a:t> </a:t>
            </a:r>
            <a:r>
              <a:rPr lang="de-DE" baseline="0" dirty="0" err="1" smtClean="0"/>
              <a:t>circling</a:t>
            </a:r>
            <a:r>
              <a:rPr lang="de-DE" baseline="0" dirty="0" smtClean="0"/>
              <a:t> </a:t>
            </a:r>
            <a:r>
              <a:rPr lang="de-DE" baseline="0" dirty="0" err="1" smtClean="0"/>
              <a:t>the</a:t>
            </a:r>
            <a:r>
              <a:rPr lang="de-DE" baseline="0" dirty="0" smtClean="0"/>
              <a:t> </a:t>
            </a:r>
            <a:r>
              <a:rPr lang="de-DE" baseline="0" dirty="0" err="1" smtClean="0"/>
              <a:t>whole</a:t>
            </a:r>
            <a:r>
              <a:rPr lang="de-DE" baseline="0" dirty="0" smtClean="0"/>
              <a:t> leg!).  </a:t>
            </a:r>
            <a:r>
              <a:rPr lang="de-DE" baseline="0" dirty="0" err="1" smtClean="0"/>
              <a:t>Then</a:t>
            </a:r>
            <a:r>
              <a:rPr lang="de-DE" baseline="0" dirty="0" smtClean="0"/>
              <a:t> </a:t>
            </a:r>
            <a:r>
              <a:rPr lang="de-DE" baseline="0" dirty="0" err="1" smtClean="0"/>
              <a:t>ask</a:t>
            </a:r>
            <a:r>
              <a:rPr lang="de-DE" baseline="0" dirty="0" smtClean="0"/>
              <a:t> </a:t>
            </a:r>
            <a:r>
              <a:rPr lang="de-DE" baseline="0" dirty="0" err="1" smtClean="0"/>
              <a:t>them</a:t>
            </a:r>
            <a:r>
              <a:rPr lang="de-DE" baseline="0" dirty="0" smtClean="0"/>
              <a:t> </a:t>
            </a:r>
            <a:r>
              <a:rPr lang="de-DE" baseline="0" dirty="0" err="1" smtClean="0"/>
              <a:t>to</a:t>
            </a:r>
            <a:r>
              <a:rPr lang="de-DE" baseline="0" dirty="0" smtClean="0"/>
              <a:t> </a:t>
            </a:r>
            <a:r>
              <a:rPr lang="de-DE" baseline="0" dirty="0" err="1" smtClean="0"/>
              <a:t>write</a:t>
            </a:r>
            <a:r>
              <a:rPr lang="de-DE" baseline="0" dirty="0" smtClean="0"/>
              <a:t> </a:t>
            </a:r>
            <a:r>
              <a:rPr lang="de-DE" baseline="0" dirty="0" err="1" smtClean="0"/>
              <a:t>their</a:t>
            </a:r>
            <a:r>
              <a:rPr lang="de-DE" baseline="0" dirty="0" smtClean="0"/>
              <a:t> </a:t>
            </a:r>
            <a:r>
              <a:rPr lang="de-DE" baseline="0" dirty="0" err="1" smtClean="0"/>
              <a:t>name</a:t>
            </a:r>
            <a:r>
              <a:rPr lang="de-DE" baseline="0" dirty="0" smtClean="0"/>
              <a:t> at </a:t>
            </a:r>
            <a:r>
              <a:rPr lang="de-DE" baseline="0" dirty="0" err="1" smtClean="0"/>
              <a:t>the</a:t>
            </a:r>
            <a:r>
              <a:rPr lang="de-DE" baseline="0" dirty="0" smtClean="0"/>
              <a:t> same time.   </a:t>
            </a:r>
          </a:p>
          <a:p>
            <a:endParaRPr lang="de-DE" baseline="0" dirty="0" smtClean="0"/>
          </a:p>
          <a:p>
            <a:r>
              <a:rPr lang="de-DE" baseline="0" dirty="0" smtClean="0"/>
              <a:t>After </a:t>
            </a:r>
            <a:r>
              <a:rPr lang="de-DE" baseline="0" dirty="0" err="1" smtClean="0"/>
              <a:t>they</a:t>
            </a:r>
            <a:r>
              <a:rPr lang="de-DE" baseline="0" dirty="0" smtClean="0"/>
              <a:t> </a:t>
            </a:r>
            <a:r>
              <a:rPr lang="de-DE" baseline="0" dirty="0" err="1" smtClean="0"/>
              <a:t>have</a:t>
            </a:r>
            <a:r>
              <a:rPr lang="de-DE" baseline="0" dirty="0" smtClean="0"/>
              <a:t> </a:t>
            </a:r>
            <a:r>
              <a:rPr lang="de-DE" baseline="0" dirty="0" err="1" smtClean="0"/>
              <a:t>done</a:t>
            </a:r>
            <a:r>
              <a:rPr lang="de-DE" baseline="0" dirty="0" smtClean="0"/>
              <a:t> </a:t>
            </a:r>
            <a:r>
              <a:rPr lang="de-DE" baseline="0" dirty="0" err="1" smtClean="0"/>
              <a:t>this</a:t>
            </a:r>
            <a:r>
              <a:rPr lang="de-DE" baseline="0" dirty="0" smtClean="0"/>
              <a:t> a </a:t>
            </a:r>
            <a:r>
              <a:rPr lang="de-DE" baseline="0" dirty="0" err="1" smtClean="0"/>
              <a:t>little</a:t>
            </a:r>
            <a:r>
              <a:rPr lang="de-DE" baseline="0" dirty="0" smtClean="0"/>
              <a:t>, check in </a:t>
            </a:r>
            <a:r>
              <a:rPr lang="de-DE" baseline="0" dirty="0" err="1" smtClean="0"/>
              <a:t>with</a:t>
            </a:r>
            <a:r>
              <a:rPr lang="de-DE" baseline="0" dirty="0" smtClean="0"/>
              <a:t> </a:t>
            </a:r>
            <a:r>
              <a:rPr lang="de-DE" baseline="0" dirty="0" err="1" smtClean="0"/>
              <a:t>them</a:t>
            </a:r>
            <a:r>
              <a:rPr lang="de-DE" baseline="0" dirty="0" smtClean="0"/>
              <a:t> </a:t>
            </a:r>
            <a:r>
              <a:rPr lang="de-DE" baseline="0" dirty="0" err="1" smtClean="0"/>
              <a:t>and</a:t>
            </a:r>
            <a:r>
              <a:rPr lang="de-DE" baseline="0" dirty="0" smtClean="0"/>
              <a:t> </a:t>
            </a:r>
            <a:r>
              <a:rPr lang="de-DE" baseline="0" dirty="0" err="1" smtClean="0"/>
              <a:t>ask</a:t>
            </a:r>
            <a:r>
              <a:rPr lang="de-DE" baseline="0" dirty="0" smtClean="0"/>
              <a:t> </a:t>
            </a:r>
            <a:r>
              <a:rPr lang="de-DE" baseline="0" dirty="0" err="1" smtClean="0"/>
              <a:t>them</a:t>
            </a:r>
            <a:r>
              <a:rPr lang="de-DE" baseline="0" dirty="0" smtClean="0"/>
              <a:t> </a:t>
            </a:r>
            <a:r>
              <a:rPr lang="de-DE" baseline="0" dirty="0" err="1" smtClean="0"/>
              <a:t>how</a:t>
            </a:r>
            <a:r>
              <a:rPr lang="de-DE" baseline="0" dirty="0" smtClean="0"/>
              <a:t> </a:t>
            </a:r>
            <a:r>
              <a:rPr lang="de-DE" baseline="0" dirty="0" err="1" smtClean="0"/>
              <a:t>their</a:t>
            </a:r>
            <a:r>
              <a:rPr lang="de-DE" baseline="0" dirty="0" smtClean="0"/>
              <a:t> </a:t>
            </a:r>
            <a:r>
              <a:rPr lang="de-DE" baseline="0" dirty="0" err="1" smtClean="0"/>
              <a:t>experience</a:t>
            </a:r>
            <a:r>
              <a:rPr lang="de-DE" baseline="0" dirty="0" smtClean="0"/>
              <a:t> was.  In </a:t>
            </a:r>
            <a:r>
              <a:rPr lang="de-DE" baseline="0" dirty="0" err="1" smtClean="0"/>
              <a:t>particular</a:t>
            </a:r>
            <a:r>
              <a:rPr lang="de-DE" baseline="0" dirty="0" smtClean="0"/>
              <a:t>, </a:t>
            </a:r>
            <a:r>
              <a:rPr lang="de-DE" baseline="0" dirty="0" err="1" smtClean="0"/>
              <a:t>ask</a:t>
            </a:r>
            <a:r>
              <a:rPr lang="de-DE" baseline="0" dirty="0" smtClean="0"/>
              <a:t> </a:t>
            </a:r>
            <a:r>
              <a:rPr lang="de-DE" baseline="0" dirty="0" err="1" smtClean="0"/>
              <a:t>them</a:t>
            </a:r>
            <a:r>
              <a:rPr lang="de-DE" baseline="0" dirty="0" smtClean="0"/>
              <a:t> </a:t>
            </a:r>
            <a:r>
              <a:rPr lang="de-DE" baseline="0" dirty="0" err="1" smtClean="0"/>
              <a:t>what</a:t>
            </a:r>
            <a:r>
              <a:rPr lang="de-DE" baseline="0" dirty="0" smtClean="0"/>
              <a:t> </a:t>
            </a:r>
            <a:r>
              <a:rPr lang="de-DE" baseline="0" dirty="0" err="1" smtClean="0"/>
              <a:t>they</a:t>
            </a:r>
            <a:r>
              <a:rPr lang="de-DE" baseline="0" dirty="0" smtClean="0"/>
              <a:t> </a:t>
            </a:r>
            <a:r>
              <a:rPr lang="de-DE" baseline="0" dirty="0" err="1" smtClean="0"/>
              <a:t>noticed</a:t>
            </a:r>
            <a:r>
              <a:rPr lang="de-DE" baseline="0" dirty="0" smtClean="0"/>
              <a:t> </a:t>
            </a:r>
            <a:r>
              <a:rPr lang="de-DE" baseline="0" dirty="0" err="1" smtClean="0"/>
              <a:t>about</a:t>
            </a:r>
            <a:r>
              <a:rPr lang="de-DE" baseline="0" dirty="0" smtClean="0"/>
              <a:t>:</a:t>
            </a:r>
          </a:p>
          <a:p>
            <a:r>
              <a:rPr lang="de-DE" baseline="0" dirty="0" smtClean="0"/>
              <a:t>The </a:t>
            </a:r>
            <a:r>
              <a:rPr lang="de-DE" baseline="0" dirty="0" err="1" smtClean="0"/>
              <a:t>quality</a:t>
            </a:r>
            <a:r>
              <a:rPr lang="de-DE" baseline="0" dirty="0" smtClean="0"/>
              <a:t> </a:t>
            </a:r>
            <a:r>
              <a:rPr lang="de-DE" baseline="0" dirty="0" err="1" smtClean="0"/>
              <a:t>of</a:t>
            </a:r>
            <a:r>
              <a:rPr lang="de-DE" baseline="0" dirty="0" smtClean="0"/>
              <a:t> </a:t>
            </a:r>
            <a:r>
              <a:rPr lang="de-DE" baseline="0" dirty="0" err="1" smtClean="0"/>
              <a:t>their</a:t>
            </a:r>
            <a:r>
              <a:rPr lang="de-DE" baseline="0" dirty="0" smtClean="0"/>
              <a:t> </a:t>
            </a:r>
            <a:r>
              <a:rPr lang="de-DE" baseline="0" dirty="0" err="1" smtClean="0"/>
              <a:t>handwriting</a:t>
            </a:r>
            <a:endParaRPr lang="de-DE" baseline="0" dirty="0" smtClean="0"/>
          </a:p>
          <a:p>
            <a:r>
              <a:rPr lang="de-DE" baseline="0" dirty="0" smtClean="0"/>
              <a:t>The </a:t>
            </a:r>
            <a:r>
              <a:rPr lang="de-DE" baseline="0" dirty="0" err="1" smtClean="0"/>
              <a:t>quality</a:t>
            </a:r>
            <a:r>
              <a:rPr lang="de-DE" baseline="0" dirty="0" smtClean="0"/>
              <a:t> </a:t>
            </a:r>
            <a:r>
              <a:rPr lang="de-DE" baseline="0" dirty="0" err="1" smtClean="0"/>
              <a:t>of</a:t>
            </a:r>
            <a:r>
              <a:rPr lang="de-DE" baseline="0" dirty="0" smtClean="0"/>
              <a:t> </a:t>
            </a:r>
            <a:r>
              <a:rPr lang="de-DE" baseline="0" dirty="0" err="1" smtClean="0"/>
              <a:t>their</a:t>
            </a:r>
            <a:r>
              <a:rPr lang="de-DE" baseline="0" dirty="0" smtClean="0"/>
              <a:t> </a:t>
            </a:r>
            <a:r>
              <a:rPr lang="de-DE" baseline="0" dirty="0" err="1" smtClean="0"/>
              <a:t>circling</a:t>
            </a:r>
            <a:r>
              <a:rPr lang="de-DE" baseline="0" dirty="0" smtClean="0"/>
              <a:t> </a:t>
            </a:r>
            <a:r>
              <a:rPr lang="de-DE" baseline="0" dirty="0" err="1" smtClean="0"/>
              <a:t>foot</a:t>
            </a:r>
            <a:endParaRPr lang="de-DE" baseline="0" dirty="0" smtClean="0"/>
          </a:p>
          <a:p>
            <a:r>
              <a:rPr lang="de-DE" baseline="0" dirty="0" err="1" smtClean="0"/>
              <a:t>What</a:t>
            </a:r>
            <a:r>
              <a:rPr lang="de-DE" baseline="0" dirty="0" smtClean="0"/>
              <a:t> </a:t>
            </a:r>
            <a:r>
              <a:rPr lang="de-DE" baseline="0" dirty="0" err="1" smtClean="0"/>
              <a:t>their</a:t>
            </a:r>
            <a:r>
              <a:rPr lang="de-DE" baseline="0" dirty="0" smtClean="0"/>
              <a:t> </a:t>
            </a:r>
            <a:r>
              <a:rPr lang="de-DE" baseline="0" dirty="0" err="1" smtClean="0"/>
              <a:t>attention</a:t>
            </a:r>
            <a:r>
              <a:rPr lang="de-DE" baseline="0" dirty="0" smtClean="0"/>
              <a:t> </a:t>
            </a:r>
            <a:r>
              <a:rPr lang="de-DE" baseline="0" dirty="0" err="1" smtClean="0"/>
              <a:t>did</a:t>
            </a:r>
            <a:endParaRPr lang="de-DE" baseline="0" dirty="0" smtClean="0"/>
          </a:p>
          <a:p>
            <a:endParaRPr lang="de-DE" baseline="0" dirty="0" smtClean="0"/>
          </a:p>
          <a:p>
            <a:r>
              <a:rPr lang="de-DE" baseline="0" dirty="0" smtClean="0"/>
              <a:t>The </a:t>
            </a:r>
            <a:r>
              <a:rPr lang="de-DE" baseline="0" dirty="0" err="1" smtClean="0"/>
              <a:t>aim</a:t>
            </a:r>
            <a:r>
              <a:rPr lang="de-DE" baseline="0" dirty="0" smtClean="0"/>
              <a:t> </a:t>
            </a:r>
            <a:r>
              <a:rPr lang="de-DE" baseline="0" dirty="0" err="1" smtClean="0"/>
              <a:t>of</a:t>
            </a:r>
            <a:r>
              <a:rPr lang="de-DE" baseline="0" dirty="0" smtClean="0"/>
              <a:t> </a:t>
            </a:r>
            <a:r>
              <a:rPr lang="de-DE" baseline="0" dirty="0" err="1" smtClean="0"/>
              <a:t>this</a:t>
            </a:r>
            <a:r>
              <a:rPr lang="de-DE" baseline="0" dirty="0" smtClean="0"/>
              <a:t> </a:t>
            </a:r>
            <a:r>
              <a:rPr lang="de-DE" baseline="0" dirty="0" err="1" smtClean="0"/>
              <a:t>exercise</a:t>
            </a:r>
            <a:r>
              <a:rPr lang="de-DE" baseline="0" dirty="0" smtClean="0"/>
              <a:t> </a:t>
            </a:r>
            <a:r>
              <a:rPr lang="de-DE" baseline="0" dirty="0" err="1" smtClean="0"/>
              <a:t>is</a:t>
            </a:r>
            <a:r>
              <a:rPr lang="de-DE" baseline="0" dirty="0" smtClean="0"/>
              <a:t> </a:t>
            </a:r>
            <a:r>
              <a:rPr lang="de-DE" baseline="0" dirty="0" err="1" smtClean="0"/>
              <a:t>to</a:t>
            </a:r>
            <a:r>
              <a:rPr lang="de-DE" baseline="0" dirty="0" smtClean="0"/>
              <a:t> </a:t>
            </a:r>
            <a:r>
              <a:rPr lang="de-DE" baseline="0" dirty="0" err="1" smtClean="0"/>
              <a:t>help</a:t>
            </a:r>
            <a:r>
              <a:rPr lang="de-DE" baseline="0" dirty="0" smtClean="0"/>
              <a:t> </a:t>
            </a:r>
            <a:r>
              <a:rPr lang="de-DE" baseline="0" dirty="0" err="1" smtClean="0"/>
              <a:t>people</a:t>
            </a:r>
            <a:r>
              <a:rPr lang="de-DE" baseline="0" dirty="0" smtClean="0"/>
              <a:t> </a:t>
            </a:r>
            <a:r>
              <a:rPr lang="de-DE" baseline="0" dirty="0" err="1" smtClean="0"/>
              <a:t>notice</a:t>
            </a:r>
            <a:r>
              <a:rPr lang="de-DE" baseline="0" dirty="0" smtClean="0"/>
              <a:t> </a:t>
            </a:r>
            <a:r>
              <a:rPr lang="de-DE" baseline="0" dirty="0" err="1" smtClean="0"/>
              <a:t>that</a:t>
            </a:r>
            <a:r>
              <a:rPr lang="de-DE" baseline="0" dirty="0" smtClean="0"/>
              <a:t> </a:t>
            </a:r>
            <a:r>
              <a:rPr lang="de-DE" baseline="0" dirty="0" err="1" smtClean="0"/>
              <a:t>new</a:t>
            </a:r>
            <a:r>
              <a:rPr lang="de-DE" baseline="0" dirty="0" smtClean="0"/>
              <a:t> </a:t>
            </a:r>
            <a:r>
              <a:rPr lang="de-DE" baseline="0" dirty="0" err="1" smtClean="0"/>
              <a:t>tasks</a:t>
            </a:r>
            <a:r>
              <a:rPr lang="de-DE" baseline="0" dirty="0" smtClean="0"/>
              <a:t> </a:t>
            </a:r>
            <a:r>
              <a:rPr lang="de-DE" baseline="0" dirty="0" err="1" smtClean="0"/>
              <a:t>which</a:t>
            </a:r>
            <a:r>
              <a:rPr lang="de-DE" baseline="0" dirty="0" smtClean="0"/>
              <a:t> </a:t>
            </a:r>
            <a:r>
              <a:rPr lang="de-DE" baseline="0" dirty="0" err="1" smtClean="0"/>
              <a:t>are</a:t>
            </a:r>
            <a:r>
              <a:rPr lang="de-DE" baseline="0" dirty="0" smtClean="0"/>
              <a:t> not </a:t>
            </a:r>
            <a:r>
              <a:rPr lang="de-DE" baseline="0" dirty="0" err="1" smtClean="0"/>
              <a:t>automated</a:t>
            </a:r>
            <a:r>
              <a:rPr lang="de-DE" baseline="0" dirty="0" smtClean="0"/>
              <a:t> </a:t>
            </a:r>
            <a:r>
              <a:rPr lang="de-DE" baseline="0" dirty="0" err="1" smtClean="0"/>
              <a:t>require</a:t>
            </a:r>
            <a:r>
              <a:rPr lang="de-DE" baseline="0" dirty="0" smtClean="0"/>
              <a:t> </a:t>
            </a:r>
            <a:r>
              <a:rPr lang="de-DE" baseline="0" dirty="0" err="1" smtClean="0"/>
              <a:t>some</a:t>
            </a:r>
            <a:r>
              <a:rPr lang="de-DE" baseline="0" dirty="0" smtClean="0"/>
              <a:t> </a:t>
            </a:r>
            <a:r>
              <a:rPr lang="de-DE" baseline="0" dirty="0" err="1" smtClean="0"/>
              <a:t>degree</a:t>
            </a:r>
            <a:r>
              <a:rPr lang="de-DE" baseline="0" dirty="0" smtClean="0"/>
              <a:t> </a:t>
            </a:r>
            <a:r>
              <a:rPr lang="de-DE" baseline="0" dirty="0" err="1" smtClean="0"/>
              <a:t>of</a:t>
            </a:r>
            <a:r>
              <a:rPr lang="de-DE" baseline="0" dirty="0" smtClean="0"/>
              <a:t> </a:t>
            </a:r>
            <a:r>
              <a:rPr lang="de-DE" baseline="0" dirty="0" err="1" smtClean="0"/>
              <a:t>attention</a:t>
            </a:r>
            <a:r>
              <a:rPr lang="de-DE" baseline="0" dirty="0" smtClean="0"/>
              <a:t> </a:t>
            </a:r>
            <a:r>
              <a:rPr lang="de-DE" baseline="0" dirty="0" err="1" smtClean="0"/>
              <a:t>and</a:t>
            </a:r>
            <a:r>
              <a:rPr lang="de-DE" baseline="0" dirty="0" smtClean="0"/>
              <a:t> </a:t>
            </a:r>
            <a:r>
              <a:rPr lang="de-DE" baseline="0" dirty="0" err="1" smtClean="0"/>
              <a:t>cannot</a:t>
            </a:r>
            <a:r>
              <a:rPr lang="de-DE" baseline="0" dirty="0" smtClean="0"/>
              <a:t> </a:t>
            </a:r>
            <a:r>
              <a:rPr lang="de-DE" baseline="0" dirty="0" err="1" smtClean="0"/>
              <a:t>be</a:t>
            </a:r>
            <a:r>
              <a:rPr lang="de-DE" baseline="0" dirty="0" smtClean="0"/>
              <a:t> </a:t>
            </a:r>
            <a:r>
              <a:rPr lang="de-DE" baseline="0" dirty="0" err="1" smtClean="0"/>
              <a:t>done</a:t>
            </a:r>
            <a:r>
              <a:rPr lang="de-DE" baseline="0" dirty="0" smtClean="0"/>
              <a:t> in parallel.  </a:t>
            </a:r>
            <a:r>
              <a:rPr lang="de-DE" baseline="0" dirty="0" err="1" smtClean="0"/>
              <a:t>If</a:t>
            </a:r>
            <a:r>
              <a:rPr lang="de-DE" baseline="0" dirty="0" smtClean="0"/>
              <a:t> </a:t>
            </a:r>
            <a:r>
              <a:rPr lang="de-DE" baseline="0" dirty="0" err="1" smtClean="0"/>
              <a:t>we</a:t>
            </a:r>
            <a:r>
              <a:rPr lang="de-DE" baseline="0" dirty="0" smtClean="0"/>
              <a:t> </a:t>
            </a:r>
            <a:r>
              <a:rPr lang="de-DE" baseline="0" dirty="0" err="1" smtClean="0"/>
              <a:t>try</a:t>
            </a:r>
            <a:r>
              <a:rPr lang="de-DE" baseline="0" dirty="0" smtClean="0"/>
              <a:t> </a:t>
            </a:r>
            <a:r>
              <a:rPr lang="de-DE" baseline="0" dirty="0" err="1" smtClean="0"/>
              <a:t>to</a:t>
            </a:r>
            <a:r>
              <a:rPr lang="de-DE" baseline="0" dirty="0" smtClean="0"/>
              <a:t> do </a:t>
            </a:r>
            <a:r>
              <a:rPr lang="de-DE" baseline="0" dirty="0" err="1" smtClean="0"/>
              <a:t>them</a:t>
            </a:r>
            <a:r>
              <a:rPr lang="de-DE" baseline="0" dirty="0" smtClean="0"/>
              <a:t> in parallel </a:t>
            </a:r>
            <a:r>
              <a:rPr lang="de-DE" baseline="0" dirty="0" err="1" smtClean="0"/>
              <a:t>the</a:t>
            </a:r>
            <a:r>
              <a:rPr lang="de-DE" baseline="0" dirty="0" smtClean="0"/>
              <a:t> </a:t>
            </a:r>
            <a:r>
              <a:rPr lang="de-DE" baseline="0" dirty="0" err="1" smtClean="0"/>
              <a:t>quality</a:t>
            </a:r>
            <a:r>
              <a:rPr lang="de-DE" baseline="0" dirty="0" smtClean="0"/>
              <a:t> </a:t>
            </a:r>
            <a:r>
              <a:rPr lang="de-DE" baseline="0" dirty="0" err="1" smtClean="0"/>
              <a:t>suffers</a:t>
            </a:r>
            <a:r>
              <a:rPr lang="de-DE" baseline="0" dirty="0" smtClean="0"/>
              <a:t>.  </a:t>
            </a:r>
            <a:r>
              <a:rPr lang="de-DE" baseline="0" dirty="0" err="1" smtClean="0"/>
              <a:t>Some</a:t>
            </a:r>
            <a:r>
              <a:rPr lang="de-DE" baseline="0" dirty="0" smtClean="0"/>
              <a:t> </a:t>
            </a:r>
            <a:r>
              <a:rPr lang="de-DE" baseline="0" dirty="0" err="1" smtClean="0"/>
              <a:t>participants</a:t>
            </a:r>
            <a:r>
              <a:rPr lang="de-DE" baseline="0" dirty="0" smtClean="0"/>
              <a:t> </a:t>
            </a:r>
            <a:r>
              <a:rPr lang="de-DE" baseline="0" dirty="0" err="1" smtClean="0"/>
              <a:t>may</a:t>
            </a:r>
            <a:r>
              <a:rPr lang="de-DE" baseline="0" dirty="0" smtClean="0"/>
              <a:t> </a:t>
            </a:r>
            <a:r>
              <a:rPr lang="de-DE" baseline="0" dirty="0" err="1" smtClean="0"/>
              <a:t>have</a:t>
            </a:r>
            <a:r>
              <a:rPr lang="de-DE" baseline="0" dirty="0" smtClean="0"/>
              <a:t> </a:t>
            </a:r>
            <a:r>
              <a:rPr lang="de-DE" baseline="0" dirty="0" err="1" smtClean="0"/>
              <a:t>been</a:t>
            </a:r>
            <a:r>
              <a:rPr lang="de-DE" baseline="0" dirty="0" smtClean="0"/>
              <a:t> </a:t>
            </a:r>
            <a:r>
              <a:rPr lang="de-DE" baseline="0" dirty="0" err="1" smtClean="0"/>
              <a:t>dancers</a:t>
            </a:r>
            <a:r>
              <a:rPr lang="de-DE" baseline="0" dirty="0" smtClean="0"/>
              <a:t> – </a:t>
            </a:r>
            <a:r>
              <a:rPr lang="de-DE" baseline="0" dirty="0" err="1" smtClean="0"/>
              <a:t>they</a:t>
            </a:r>
            <a:r>
              <a:rPr lang="de-DE" baseline="0" dirty="0" smtClean="0"/>
              <a:t> will </a:t>
            </a:r>
            <a:r>
              <a:rPr lang="de-DE" baseline="0" dirty="0" err="1" smtClean="0"/>
              <a:t>notice</a:t>
            </a:r>
            <a:r>
              <a:rPr lang="de-DE" baseline="0" dirty="0" smtClean="0"/>
              <a:t> </a:t>
            </a:r>
            <a:r>
              <a:rPr lang="de-DE" baseline="0" dirty="0" err="1" smtClean="0"/>
              <a:t>that</a:t>
            </a:r>
            <a:r>
              <a:rPr lang="de-DE" baseline="0" dirty="0" smtClean="0"/>
              <a:t> </a:t>
            </a:r>
            <a:r>
              <a:rPr lang="de-DE" baseline="0" dirty="0" err="1" smtClean="0"/>
              <a:t>it</a:t>
            </a:r>
            <a:r>
              <a:rPr lang="de-DE" baseline="0" dirty="0" smtClean="0"/>
              <a:t> </a:t>
            </a:r>
            <a:r>
              <a:rPr lang="de-DE" baseline="0" dirty="0" err="1" smtClean="0"/>
              <a:t>is</a:t>
            </a:r>
            <a:r>
              <a:rPr lang="de-DE" baseline="0" dirty="0" smtClean="0"/>
              <a:t> </a:t>
            </a:r>
            <a:r>
              <a:rPr lang="de-DE" baseline="0" dirty="0" err="1" smtClean="0"/>
              <a:t>easier</a:t>
            </a:r>
            <a:r>
              <a:rPr lang="de-DE" baseline="0" dirty="0" smtClean="0"/>
              <a:t> </a:t>
            </a:r>
            <a:r>
              <a:rPr lang="de-DE" baseline="0" dirty="0" err="1" smtClean="0"/>
              <a:t>for</a:t>
            </a:r>
            <a:r>
              <a:rPr lang="de-DE" baseline="0" dirty="0" smtClean="0"/>
              <a:t> </a:t>
            </a:r>
            <a:r>
              <a:rPr lang="de-DE" baseline="0" dirty="0" err="1" smtClean="0"/>
              <a:t>them</a:t>
            </a:r>
            <a:r>
              <a:rPr lang="de-DE" baseline="0" dirty="0" smtClean="0"/>
              <a:t> </a:t>
            </a:r>
            <a:r>
              <a:rPr lang="de-DE" baseline="0" dirty="0" err="1" smtClean="0"/>
              <a:t>to</a:t>
            </a:r>
            <a:r>
              <a:rPr lang="de-DE" baseline="0" dirty="0" smtClean="0"/>
              <a:t> </a:t>
            </a:r>
            <a:r>
              <a:rPr lang="de-DE" baseline="0" dirty="0" err="1" smtClean="0"/>
              <a:t>automate</a:t>
            </a:r>
            <a:r>
              <a:rPr lang="de-DE" baseline="0" dirty="0" smtClean="0"/>
              <a:t> </a:t>
            </a:r>
            <a:r>
              <a:rPr lang="de-DE" baseline="0" dirty="0" err="1" smtClean="0"/>
              <a:t>physical</a:t>
            </a:r>
            <a:r>
              <a:rPr lang="de-DE" baseline="0" dirty="0" smtClean="0"/>
              <a:t> </a:t>
            </a:r>
            <a:r>
              <a:rPr lang="de-DE" baseline="0" dirty="0" err="1" smtClean="0"/>
              <a:t>movements</a:t>
            </a:r>
            <a:r>
              <a:rPr lang="de-DE" baseline="0" dirty="0" smtClean="0"/>
              <a:t>.  </a:t>
            </a:r>
          </a:p>
          <a:p>
            <a:endParaRPr lang="de-DE" baseline="0" dirty="0" smtClean="0"/>
          </a:p>
          <a:p>
            <a:r>
              <a:rPr lang="de-DE" baseline="0" dirty="0" smtClean="0"/>
              <a:t>This </a:t>
            </a:r>
            <a:r>
              <a:rPr lang="de-DE" baseline="0" dirty="0" err="1" smtClean="0"/>
              <a:t>exercise</a:t>
            </a:r>
            <a:r>
              <a:rPr lang="de-DE" baseline="0" dirty="0" smtClean="0"/>
              <a:t> also </a:t>
            </a:r>
            <a:r>
              <a:rPr lang="de-DE" baseline="0" dirty="0" err="1" smtClean="0"/>
              <a:t>opens</a:t>
            </a:r>
            <a:r>
              <a:rPr lang="de-DE" baseline="0" dirty="0" smtClean="0"/>
              <a:t> </a:t>
            </a:r>
            <a:r>
              <a:rPr lang="de-DE" baseline="0" dirty="0" err="1" smtClean="0"/>
              <a:t>the</a:t>
            </a:r>
            <a:r>
              <a:rPr lang="de-DE" baseline="0" dirty="0" smtClean="0"/>
              <a:t> </a:t>
            </a:r>
            <a:r>
              <a:rPr lang="de-DE" baseline="0" dirty="0" err="1" smtClean="0"/>
              <a:t>discussion</a:t>
            </a:r>
            <a:r>
              <a:rPr lang="de-DE" baseline="0" dirty="0" smtClean="0"/>
              <a:t> </a:t>
            </a:r>
            <a:r>
              <a:rPr lang="de-DE" baseline="0" dirty="0" err="1" smtClean="0"/>
              <a:t>to</a:t>
            </a:r>
            <a:r>
              <a:rPr lang="de-DE" baseline="0" dirty="0" smtClean="0"/>
              <a:t> </a:t>
            </a:r>
            <a:r>
              <a:rPr lang="de-DE" baseline="0" dirty="0" err="1" smtClean="0"/>
              <a:t>help</a:t>
            </a:r>
            <a:r>
              <a:rPr lang="de-DE" baseline="0" dirty="0" smtClean="0"/>
              <a:t> </a:t>
            </a:r>
            <a:r>
              <a:rPr lang="de-DE" baseline="0" dirty="0" err="1" smtClean="0"/>
              <a:t>people</a:t>
            </a:r>
            <a:r>
              <a:rPr lang="de-DE" baseline="0" dirty="0" smtClean="0"/>
              <a:t> </a:t>
            </a:r>
            <a:r>
              <a:rPr lang="de-DE" baseline="0" dirty="0" err="1" smtClean="0"/>
              <a:t>understand</a:t>
            </a:r>
            <a:r>
              <a:rPr lang="de-DE" baseline="0" dirty="0" smtClean="0"/>
              <a:t> </a:t>
            </a:r>
            <a:r>
              <a:rPr lang="de-DE" baseline="0" dirty="0" err="1" smtClean="0"/>
              <a:t>how</a:t>
            </a:r>
            <a:r>
              <a:rPr lang="de-DE" baseline="0" dirty="0" smtClean="0"/>
              <a:t> </a:t>
            </a:r>
            <a:r>
              <a:rPr lang="de-DE" baseline="0" dirty="0" err="1" smtClean="0"/>
              <a:t>the</a:t>
            </a:r>
            <a:r>
              <a:rPr lang="de-DE" baseline="0" dirty="0" smtClean="0"/>
              <a:t> </a:t>
            </a:r>
            <a:r>
              <a:rPr lang="de-DE" baseline="0" dirty="0" err="1" smtClean="0"/>
              <a:t>brain</a:t>
            </a:r>
            <a:r>
              <a:rPr lang="de-DE" baseline="0" dirty="0" smtClean="0"/>
              <a:t> </a:t>
            </a:r>
            <a:r>
              <a:rPr lang="de-DE" baseline="0" dirty="0" err="1" smtClean="0"/>
              <a:t>automates</a:t>
            </a:r>
            <a:r>
              <a:rPr lang="de-DE" baseline="0" dirty="0" smtClean="0"/>
              <a:t> </a:t>
            </a:r>
            <a:r>
              <a:rPr lang="de-DE" baseline="0" dirty="0" err="1" smtClean="0"/>
              <a:t>processes</a:t>
            </a:r>
            <a:r>
              <a:rPr lang="de-DE" baseline="0" dirty="0" smtClean="0"/>
              <a:t> </a:t>
            </a:r>
            <a:r>
              <a:rPr lang="de-DE" baseline="0" dirty="0" err="1" smtClean="0"/>
              <a:t>to</a:t>
            </a:r>
            <a:r>
              <a:rPr lang="de-DE" baseline="0" dirty="0" smtClean="0"/>
              <a:t> save </a:t>
            </a:r>
            <a:r>
              <a:rPr lang="de-DE" baseline="0" dirty="0" err="1" smtClean="0"/>
              <a:t>cognitive</a:t>
            </a:r>
            <a:r>
              <a:rPr lang="de-DE" baseline="0" dirty="0" smtClean="0"/>
              <a:t> </a:t>
            </a:r>
            <a:r>
              <a:rPr lang="de-DE" baseline="0" dirty="0" err="1" smtClean="0"/>
              <a:t>capacities</a:t>
            </a:r>
            <a:r>
              <a:rPr lang="de-DE" baseline="0" dirty="0" smtClean="0"/>
              <a:t>.  </a:t>
            </a:r>
          </a:p>
          <a:p>
            <a:endParaRPr lang="de-DE" dirty="0"/>
          </a:p>
          <a:p>
            <a:endParaRPr lang="de-DE" dirty="0" smtClean="0"/>
          </a:p>
          <a:p>
            <a:endParaRPr lang="de-DE" dirty="0"/>
          </a:p>
        </p:txBody>
      </p:sp>
      <p:sp>
        <p:nvSpPr>
          <p:cNvPr id="4" name="Foliennummernplatzhalter 3"/>
          <p:cNvSpPr>
            <a:spLocks noGrp="1"/>
          </p:cNvSpPr>
          <p:nvPr>
            <p:ph type="sldNum" sz="quarter" idx="10"/>
          </p:nvPr>
        </p:nvSpPr>
        <p:spPr/>
        <p:txBody>
          <a:bodyPr/>
          <a:lstStyle/>
          <a:p>
            <a:fld id="{43C1C594-171E-4EDA-A5D6-D059A98F2408}" type="slidenum">
              <a:rPr lang="de-DE" smtClean="0"/>
              <a:t>8</a:t>
            </a:fld>
            <a:endParaRPr lang="de-DE"/>
          </a:p>
        </p:txBody>
      </p:sp>
      <p:sp>
        <p:nvSpPr>
          <p:cNvPr id="5" name="Datumsplatzhalter 4"/>
          <p:cNvSpPr>
            <a:spLocks noGrp="1"/>
          </p:cNvSpPr>
          <p:nvPr>
            <p:ph type="dt" idx="11"/>
          </p:nvPr>
        </p:nvSpPr>
        <p:spPr/>
        <p:txBody>
          <a:bodyPr/>
          <a:lstStyle/>
          <a:p>
            <a:fld id="{74FD72D8-B7ED-4DBB-9703-A1511BE5045B}" type="datetime1">
              <a:rPr lang="de-DE" smtClean="0"/>
              <a:t>09/06/16</a:t>
            </a:fld>
            <a:endParaRPr lang="de-DE"/>
          </a:p>
        </p:txBody>
      </p:sp>
      <p:sp>
        <p:nvSpPr>
          <p:cNvPr id="6" name="Fußzeilenplatzhalter 5"/>
          <p:cNvSpPr>
            <a:spLocks noGrp="1"/>
          </p:cNvSpPr>
          <p:nvPr>
            <p:ph type="ftr" sz="quarter" idx="12"/>
          </p:nvPr>
        </p:nvSpPr>
        <p:spPr/>
        <p:txBody>
          <a:bodyPr/>
          <a:lstStyle/>
          <a:p>
            <a:r>
              <a:rPr lang="de-DE" smtClean="0"/>
              <a:t>Kalapa Academy GmbH</a:t>
            </a:r>
            <a:endParaRPr lang="de-DE"/>
          </a:p>
        </p:txBody>
      </p:sp>
      <p:sp>
        <p:nvSpPr>
          <p:cNvPr id="7" name="Kopfzeilenplatzhalter 6"/>
          <p:cNvSpPr>
            <a:spLocks noGrp="1"/>
          </p:cNvSpPr>
          <p:nvPr>
            <p:ph type="hdr" sz="quarter" idx="13"/>
          </p:nvPr>
        </p:nvSpPr>
        <p:spPr/>
        <p:txBody>
          <a:bodyPr/>
          <a:lstStyle/>
          <a:p>
            <a:r>
              <a:rPr lang="en-US" smtClean="0"/>
              <a:t>WorkingMind - Modul 2 - Attention and Concentration</a:t>
            </a:r>
            <a:endParaRPr lang="de-DE" dirty="0"/>
          </a:p>
        </p:txBody>
      </p:sp>
    </p:spTree>
    <p:extLst>
      <p:ext uri="{BB962C8B-B14F-4D97-AF65-F5344CB8AC3E}">
        <p14:creationId xmlns:p14="http://schemas.microsoft.com/office/powerpoint/2010/main" val="320831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495" y="4342941"/>
            <a:ext cx="5487013" cy="4114586"/>
          </a:xfrm>
          <a:prstGeom prst="rect">
            <a:avLst/>
          </a:prstGeom>
        </p:spPr>
        <p:txBody>
          <a:bodyPr/>
          <a:lstStyle/>
          <a:p>
            <a:r>
              <a:rPr lang="de-DE" dirty="0" err="1" smtClean="0"/>
              <a:t>Exercise</a:t>
            </a:r>
            <a:r>
              <a:rPr lang="de-DE" baseline="0" dirty="0" smtClean="0"/>
              <a:t> 2: </a:t>
            </a:r>
            <a:r>
              <a:rPr lang="de-DE" baseline="0" dirty="0" err="1" smtClean="0"/>
              <a:t>this</a:t>
            </a:r>
            <a:r>
              <a:rPr lang="de-DE" baseline="0" dirty="0" smtClean="0"/>
              <a:t> </a:t>
            </a:r>
            <a:r>
              <a:rPr lang="de-DE" baseline="0" dirty="0" err="1" smtClean="0"/>
              <a:t>exercise</a:t>
            </a:r>
            <a:r>
              <a:rPr lang="de-DE" baseline="0" dirty="0" smtClean="0"/>
              <a:t> </a:t>
            </a:r>
            <a:r>
              <a:rPr lang="de-DE" baseline="0" dirty="0" err="1" smtClean="0"/>
              <a:t>has</a:t>
            </a:r>
            <a:r>
              <a:rPr lang="de-DE" baseline="0" dirty="0" smtClean="0"/>
              <a:t> </a:t>
            </a:r>
            <a:r>
              <a:rPr lang="de-DE" baseline="0" dirty="0" err="1" smtClean="0"/>
              <a:t>many</a:t>
            </a:r>
            <a:r>
              <a:rPr lang="de-DE" baseline="0" dirty="0" smtClean="0"/>
              <a:t> </a:t>
            </a:r>
            <a:r>
              <a:rPr lang="de-DE" baseline="0" dirty="0" err="1" smtClean="0"/>
              <a:t>levels</a:t>
            </a:r>
            <a:r>
              <a:rPr lang="de-DE" baseline="0" dirty="0" smtClean="0"/>
              <a:t>.  The </a:t>
            </a:r>
            <a:r>
              <a:rPr lang="de-DE" baseline="0" dirty="0" err="1" smtClean="0"/>
              <a:t>instructions</a:t>
            </a:r>
            <a:r>
              <a:rPr lang="de-DE" baseline="0" dirty="0" smtClean="0"/>
              <a:t> </a:t>
            </a:r>
            <a:r>
              <a:rPr lang="de-DE" baseline="0" dirty="0" err="1" smtClean="0"/>
              <a:t>are</a:t>
            </a:r>
            <a:r>
              <a:rPr lang="de-DE" baseline="0" dirty="0" smtClean="0"/>
              <a:t> simple – </a:t>
            </a:r>
            <a:r>
              <a:rPr lang="de-DE" baseline="0" dirty="0" err="1" smtClean="0"/>
              <a:t>participants</a:t>
            </a:r>
            <a:r>
              <a:rPr lang="de-DE" baseline="0" dirty="0" smtClean="0"/>
              <a:t> form </a:t>
            </a:r>
            <a:r>
              <a:rPr lang="de-DE" baseline="0" dirty="0" err="1" smtClean="0"/>
              <a:t>pairs</a:t>
            </a:r>
            <a:r>
              <a:rPr lang="de-DE" baseline="0" dirty="0" smtClean="0"/>
              <a:t>, </a:t>
            </a:r>
            <a:r>
              <a:rPr lang="de-DE" baseline="0" dirty="0" err="1" smtClean="0"/>
              <a:t>and</a:t>
            </a:r>
            <a:r>
              <a:rPr lang="de-DE" baseline="0" dirty="0" smtClean="0"/>
              <a:t> </a:t>
            </a:r>
            <a:r>
              <a:rPr lang="de-DE" baseline="0" dirty="0" err="1" smtClean="0"/>
              <a:t>then</a:t>
            </a:r>
            <a:r>
              <a:rPr lang="de-DE" baseline="0" dirty="0" smtClean="0"/>
              <a:t> </a:t>
            </a:r>
            <a:r>
              <a:rPr lang="de-DE" baseline="0" dirty="0" err="1" smtClean="0"/>
              <a:t>one</a:t>
            </a:r>
            <a:r>
              <a:rPr lang="de-DE" baseline="0" dirty="0" smtClean="0"/>
              <a:t> </a:t>
            </a:r>
            <a:r>
              <a:rPr lang="de-DE" baseline="0" dirty="0" err="1" smtClean="0"/>
              <a:t>copies</a:t>
            </a:r>
            <a:r>
              <a:rPr lang="de-DE" baseline="0" dirty="0" smtClean="0"/>
              <a:t> </a:t>
            </a:r>
            <a:r>
              <a:rPr lang="de-DE" baseline="0" dirty="0" err="1" smtClean="0"/>
              <a:t>the</a:t>
            </a:r>
            <a:r>
              <a:rPr lang="de-DE" baseline="0" dirty="0" smtClean="0"/>
              <a:t> </a:t>
            </a:r>
            <a:r>
              <a:rPr lang="de-DE" baseline="0" dirty="0" err="1" smtClean="0"/>
              <a:t>text</a:t>
            </a:r>
            <a:r>
              <a:rPr lang="de-DE" baseline="0" dirty="0" smtClean="0"/>
              <a:t> </a:t>
            </a:r>
            <a:r>
              <a:rPr lang="de-DE" baseline="0" dirty="0" err="1" smtClean="0"/>
              <a:t>while</a:t>
            </a:r>
            <a:r>
              <a:rPr lang="de-DE" baseline="0" dirty="0" smtClean="0"/>
              <a:t> </a:t>
            </a:r>
            <a:r>
              <a:rPr lang="de-DE" baseline="0" dirty="0" err="1" smtClean="0"/>
              <a:t>engaging</a:t>
            </a:r>
            <a:r>
              <a:rPr lang="de-DE" baseline="0" dirty="0" smtClean="0"/>
              <a:t> in a </a:t>
            </a:r>
            <a:r>
              <a:rPr lang="de-DE" baseline="0" dirty="0" err="1" smtClean="0"/>
              <a:t>conversation</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other</a:t>
            </a:r>
            <a:r>
              <a:rPr lang="de-DE" baseline="0" dirty="0" smtClean="0"/>
              <a:t> </a:t>
            </a:r>
            <a:r>
              <a:rPr lang="de-DE" baseline="0" dirty="0" err="1" smtClean="0"/>
              <a:t>person</a:t>
            </a:r>
            <a:r>
              <a:rPr lang="de-DE" baseline="0" dirty="0" smtClean="0"/>
              <a:t>.  After a </a:t>
            </a:r>
            <a:r>
              <a:rPr lang="de-DE" baseline="0" dirty="0" err="1" smtClean="0"/>
              <a:t>few</a:t>
            </a:r>
            <a:r>
              <a:rPr lang="de-DE" baseline="0" dirty="0" smtClean="0"/>
              <a:t> </a:t>
            </a:r>
            <a:r>
              <a:rPr lang="de-DE" baseline="0" dirty="0" err="1" smtClean="0"/>
              <a:t>minutes</a:t>
            </a:r>
            <a:r>
              <a:rPr lang="de-DE" baseline="0" dirty="0" smtClean="0"/>
              <a:t> </a:t>
            </a:r>
            <a:r>
              <a:rPr lang="de-DE" baseline="0" dirty="0" err="1" smtClean="0"/>
              <a:t>this</a:t>
            </a:r>
            <a:r>
              <a:rPr lang="de-DE" baseline="0" dirty="0" smtClean="0"/>
              <a:t> </a:t>
            </a:r>
            <a:r>
              <a:rPr lang="de-DE" baseline="0" dirty="0" err="1" smtClean="0"/>
              <a:t>is</a:t>
            </a:r>
            <a:r>
              <a:rPr lang="de-DE" baseline="0" dirty="0" smtClean="0"/>
              <a:t> </a:t>
            </a:r>
            <a:r>
              <a:rPr lang="de-DE" baseline="0" dirty="0" err="1" smtClean="0"/>
              <a:t>alternated</a:t>
            </a:r>
            <a:r>
              <a:rPr lang="de-DE" baseline="0" dirty="0" smtClean="0"/>
              <a:t>.  </a:t>
            </a:r>
          </a:p>
          <a:p>
            <a:endParaRPr lang="de-DE" baseline="0" dirty="0" smtClean="0"/>
          </a:p>
          <a:p>
            <a:r>
              <a:rPr lang="de-DE" baseline="0" dirty="0" smtClean="0"/>
              <a:t>After </a:t>
            </a:r>
            <a:r>
              <a:rPr lang="de-DE" baseline="0" dirty="0" err="1" smtClean="0"/>
              <a:t>the</a:t>
            </a:r>
            <a:r>
              <a:rPr lang="de-DE" baseline="0" dirty="0" smtClean="0"/>
              <a:t> </a:t>
            </a:r>
            <a:r>
              <a:rPr lang="de-DE" baseline="0" dirty="0" err="1" smtClean="0"/>
              <a:t>exercise</a:t>
            </a:r>
            <a:r>
              <a:rPr lang="de-DE" baseline="0" dirty="0" smtClean="0"/>
              <a:t> </a:t>
            </a:r>
            <a:r>
              <a:rPr lang="de-DE" baseline="0" dirty="0" err="1" smtClean="0"/>
              <a:t>ask</a:t>
            </a:r>
            <a:r>
              <a:rPr lang="de-DE" baseline="0" dirty="0" smtClean="0"/>
              <a:t> </a:t>
            </a:r>
            <a:r>
              <a:rPr lang="de-DE" baseline="0" dirty="0" err="1" smtClean="0"/>
              <a:t>the</a:t>
            </a:r>
            <a:r>
              <a:rPr lang="de-DE" baseline="0" dirty="0" smtClean="0"/>
              <a:t> </a:t>
            </a:r>
            <a:r>
              <a:rPr lang="de-DE" baseline="0" dirty="0" err="1" smtClean="0"/>
              <a:t>paticipants</a:t>
            </a:r>
            <a:r>
              <a:rPr lang="de-DE" baseline="0" dirty="0" smtClean="0"/>
              <a:t> </a:t>
            </a:r>
            <a:r>
              <a:rPr lang="de-DE" baseline="0" dirty="0" err="1" smtClean="0"/>
              <a:t>to</a:t>
            </a:r>
            <a:r>
              <a:rPr lang="de-DE" baseline="0" dirty="0" smtClean="0"/>
              <a:t> </a:t>
            </a:r>
            <a:r>
              <a:rPr lang="de-DE" baseline="0" dirty="0" err="1" smtClean="0"/>
              <a:t>discuss</a:t>
            </a:r>
            <a:r>
              <a:rPr lang="de-DE" baseline="0" dirty="0" smtClean="0"/>
              <a:t> </a:t>
            </a:r>
            <a:r>
              <a:rPr lang="de-DE" baseline="0" dirty="0" err="1" smtClean="0"/>
              <a:t>their</a:t>
            </a:r>
            <a:r>
              <a:rPr lang="de-DE" baseline="0" dirty="0" smtClean="0"/>
              <a:t> </a:t>
            </a:r>
            <a:r>
              <a:rPr lang="de-DE" baseline="0" dirty="0" err="1" smtClean="0"/>
              <a:t>experience</a:t>
            </a:r>
            <a:r>
              <a:rPr lang="de-DE" baseline="0" dirty="0" smtClean="0"/>
              <a:t>.  </a:t>
            </a:r>
            <a:r>
              <a:rPr lang="de-DE" baseline="0" dirty="0" err="1" smtClean="0"/>
              <a:t>Then</a:t>
            </a:r>
            <a:r>
              <a:rPr lang="de-DE" baseline="0" dirty="0" smtClean="0"/>
              <a:t> </a:t>
            </a:r>
            <a:r>
              <a:rPr lang="de-DE" baseline="0" dirty="0" err="1" smtClean="0"/>
              <a:t>gather</a:t>
            </a:r>
            <a:r>
              <a:rPr lang="de-DE" baseline="0" dirty="0" smtClean="0"/>
              <a:t> </a:t>
            </a:r>
            <a:r>
              <a:rPr lang="de-DE" baseline="0" dirty="0" err="1" smtClean="0"/>
              <a:t>some</a:t>
            </a:r>
            <a:r>
              <a:rPr lang="de-DE" baseline="0" dirty="0" smtClean="0"/>
              <a:t> </a:t>
            </a:r>
            <a:r>
              <a:rPr lang="de-DE" baseline="0" dirty="0" err="1" smtClean="0"/>
              <a:t>points</a:t>
            </a:r>
            <a:r>
              <a:rPr lang="de-DE" baseline="0" dirty="0" smtClean="0"/>
              <a:t> </a:t>
            </a:r>
            <a:r>
              <a:rPr lang="de-DE" baseline="0" dirty="0" err="1" smtClean="0"/>
              <a:t>of</a:t>
            </a:r>
            <a:r>
              <a:rPr lang="de-DE" baseline="0" dirty="0" smtClean="0"/>
              <a:t> </a:t>
            </a:r>
            <a:r>
              <a:rPr lang="de-DE" baseline="0" dirty="0" err="1" smtClean="0"/>
              <a:t>input</a:t>
            </a:r>
            <a:r>
              <a:rPr lang="de-DE" baseline="0" dirty="0" smtClean="0"/>
              <a:t>:</a:t>
            </a:r>
          </a:p>
          <a:p>
            <a:r>
              <a:rPr lang="de-DE" baseline="0" dirty="0" err="1" smtClean="0"/>
              <a:t>What</a:t>
            </a:r>
            <a:r>
              <a:rPr lang="de-DE" baseline="0" dirty="0" smtClean="0"/>
              <a:t> was </a:t>
            </a:r>
            <a:r>
              <a:rPr lang="de-DE" baseline="0" dirty="0" err="1" smtClean="0"/>
              <a:t>the</a:t>
            </a:r>
            <a:r>
              <a:rPr lang="de-DE" baseline="0" dirty="0" smtClean="0"/>
              <a:t> </a:t>
            </a:r>
            <a:r>
              <a:rPr lang="de-DE" baseline="0" dirty="0" err="1" smtClean="0"/>
              <a:t>quality</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writing</a:t>
            </a:r>
            <a:r>
              <a:rPr lang="de-DE" baseline="0" dirty="0" smtClean="0"/>
              <a:t>? </a:t>
            </a:r>
            <a:r>
              <a:rPr lang="de-DE" baseline="0" dirty="0" err="1" smtClean="0"/>
              <a:t>Did</a:t>
            </a:r>
            <a:r>
              <a:rPr lang="de-DE" baseline="0" dirty="0" smtClean="0"/>
              <a:t> </a:t>
            </a:r>
            <a:r>
              <a:rPr lang="de-DE" baseline="0" dirty="0" err="1" smtClean="0"/>
              <a:t>you</a:t>
            </a:r>
            <a:r>
              <a:rPr lang="de-DE" baseline="0" dirty="0" smtClean="0"/>
              <a:t> </a:t>
            </a:r>
            <a:r>
              <a:rPr lang="de-DE" baseline="0" dirty="0" err="1" smtClean="0"/>
              <a:t>make</a:t>
            </a:r>
            <a:r>
              <a:rPr lang="de-DE" baseline="0" dirty="0" smtClean="0"/>
              <a:t> </a:t>
            </a:r>
            <a:r>
              <a:rPr lang="de-DE" baseline="0" dirty="0" err="1" smtClean="0"/>
              <a:t>mistakes</a:t>
            </a:r>
            <a:r>
              <a:rPr lang="de-DE" baseline="0" dirty="0" smtClean="0"/>
              <a:t> in </a:t>
            </a:r>
            <a:r>
              <a:rPr lang="de-DE" baseline="0" dirty="0" err="1" smtClean="0"/>
              <a:t>copying</a:t>
            </a:r>
            <a:r>
              <a:rPr lang="de-DE" baseline="0" dirty="0" smtClean="0"/>
              <a:t> </a:t>
            </a:r>
            <a:r>
              <a:rPr lang="de-DE" baseline="0" dirty="0" err="1" smtClean="0"/>
              <a:t>the</a:t>
            </a:r>
            <a:r>
              <a:rPr lang="de-DE" baseline="0" dirty="0" smtClean="0"/>
              <a:t> </a:t>
            </a:r>
            <a:r>
              <a:rPr lang="de-DE" baseline="0" dirty="0" err="1" smtClean="0"/>
              <a:t>text</a:t>
            </a:r>
            <a:r>
              <a:rPr lang="de-DE" baseline="0" dirty="0" smtClean="0"/>
              <a:t>? </a:t>
            </a:r>
            <a:r>
              <a:rPr lang="de-DE" baseline="0" dirty="0" err="1" smtClean="0"/>
              <a:t>What</a:t>
            </a:r>
            <a:r>
              <a:rPr lang="de-DE" baseline="0" dirty="0" smtClean="0"/>
              <a:t> </a:t>
            </a:r>
            <a:r>
              <a:rPr lang="de-DE" baseline="0" dirty="0" err="1" smtClean="0"/>
              <a:t>did</a:t>
            </a:r>
            <a:r>
              <a:rPr lang="de-DE" baseline="0" dirty="0" smtClean="0"/>
              <a:t> </a:t>
            </a:r>
            <a:r>
              <a:rPr lang="de-DE" baseline="0" dirty="0" err="1" smtClean="0"/>
              <a:t>it</a:t>
            </a:r>
            <a:r>
              <a:rPr lang="de-DE" baseline="0" dirty="0" smtClean="0"/>
              <a:t> </a:t>
            </a:r>
            <a:r>
              <a:rPr lang="de-DE" baseline="0" dirty="0" err="1" smtClean="0"/>
              <a:t>feel</a:t>
            </a:r>
            <a:r>
              <a:rPr lang="de-DE" baseline="0" dirty="0" smtClean="0"/>
              <a:t> like in </a:t>
            </a:r>
            <a:r>
              <a:rPr lang="de-DE" baseline="0" dirty="0" err="1" smtClean="0"/>
              <a:t>the</a:t>
            </a:r>
            <a:r>
              <a:rPr lang="de-DE" baseline="0" dirty="0" smtClean="0"/>
              <a:t> </a:t>
            </a:r>
            <a:r>
              <a:rPr lang="de-DE" baseline="0" dirty="0" err="1" smtClean="0"/>
              <a:t>role</a:t>
            </a:r>
            <a:r>
              <a:rPr lang="de-DE" baseline="0" dirty="0" smtClean="0"/>
              <a:t> </a:t>
            </a:r>
            <a:r>
              <a:rPr lang="de-DE" baseline="0" dirty="0" err="1" smtClean="0"/>
              <a:t>of</a:t>
            </a:r>
            <a:r>
              <a:rPr lang="de-DE" baseline="0" dirty="0" smtClean="0"/>
              <a:t> </a:t>
            </a:r>
            <a:r>
              <a:rPr lang="de-DE" baseline="0" dirty="0" err="1" smtClean="0"/>
              <a:t>trying</a:t>
            </a:r>
            <a:r>
              <a:rPr lang="de-DE" baseline="0" dirty="0" smtClean="0"/>
              <a:t> </a:t>
            </a:r>
            <a:r>
              <a:rPr lang="de-DE" baseline="0" dirty="0" err="1" smtClean="0"/>
              <a:t>to</a:t>
            </a:r>
            <a:r>
              <a:rPr lang="de-DE" baseline="0" dirty="0" smtClean="0"/>
              <a:t> </a:t>
            </a:r>
            <a:r>
              <a:rPr lang="de-DE" baseline="0" dirty="0" err="1" smtClean="0"/>
              <a:t>write</a:t>
            </a:r>
            <a:r>
              <a:rPr lang="de-DE" baseline="0" dirty="0" smtClean="0"/>
              <a:t> </a:t>
            </a:r>
            <a:r>
              <a:rPr lang="de-DE" baseline="0" dirty="0" err="1" smtClean="0"/>
              <a:t>and</a:t>
            </a:r>
            <a:r>
              <a:rPr lang="de-DE" baseline="0" dirty="0" smtClean="0"/>
              <a:t> </a:t>
            </a:r>
            <a:r>
              <a:rPr lang="de-DE" baseline="0" dirty="0" err="1" smtClean="0"/>
              <a:t>engage</a:t>
            </a:r>
            <a:r>
              <a:rPr lang="de-DE" baseline="0" dirty="0" smtClean="0"/>
              <a:t> in a </a:t>
            </a:r>
            <a:r>
              <a:rPr lang="de-DE" baseline="0" dirty="0" err="1" smtClean="0"/>
              <a:t>conversation</a:t>
            </a:r>
            <a:r>
              <a:rPr lang="de-DE" baseline="0" dirty="0" smtClean="0"/>
              <a:t>? </a:t>
            </a:r>
            <a:r>
              <a:rPr lang="de-DE" baseline="0" dirty="0" err="1" smtClean="0"/>
              <a:t>What</a:t>
            </a:r>
            <a:r>
              <a:rPr lang="de-DE" baseline="0" dirty="0" smtClean="0"/>
              <a:t> </a:t>
            </a:r>
            <a:r>
              <a:rPr lang="de-DE" baseline="0" dirty="0" err="1" smtClean="0"/>
              <a:t>strategies</a:t>
            </a:r>
            <a:r>
              <a:rPr lang="de-DE" baseline="0" dirty="0" smtClean="0"/>
              <a:t> </a:t>
            </a:r>
            <a:r>
              <a:rPr lang="de-DE" baseline="0" dirty="0" err="1" smtClean="0"/>
              <a:t>did</a:t>
            </a:r>
            <a:r>
              <a:rPr lang="de-DE" baseline="0" dirty="0" smtClean="0"/>
              <a:t> </a:t>
            </a:r>
            <a:r>
              <a:rPr lang="de-DE" baseline="0" dirty="0" err="1" smtClean="0"/>
              <a:t>you</a:t>
            </a:r>
            <a:r>
              <a:rPr lang="de-DE" baseline="0" dirty="0" smtClean="0"/>
              <a:t> </a:t>
            </a:r>
            <a:r>
              <a:rPr lang="de-DE" baseline="0" dirty="0" err="1" smtClean="0"/>
              <a:t>resort</a:t>
            </a:r>
            <a:r>
              <a:rPr lang="de-DE" baseline="0" dirty="0" smtClean="0"/>
              <a:t> </a:t>
            </a:r>
            <a:r>
              <a:rPr lang="de-DE" baseline="0" dirty="0" err="1" smtClean="0"/>
              <a:t>to</a:t>
            </a:r>
            <a:r>
              <a:rPr lang="de-DE" baseline="0" dirty="0" smtClean="0"/>
              <a:t> </a:t>
            </a:r>
            <a:r>
              <a:rPr lang="de-DE" baseline="0" dirty="0" err="1" smtClean="0"/>
              <a:t>to</a:t>
            </a:r>
            <a:r>
              <a:rPr lang="de-DE" baseline="0" dirty="0" smtClean="0"/>
              <a:t> </a:t>
            </a:r>
            <a:r>
              <a:rPr lang="de-DE" baseline="0" dirty="0" err="1" smtClean="0"/>
              <a:t>try</a:t>
            </a:r>
            <a:r>
              <a:rPr lang="de-DE" baseline="0" dirty="0" smtClean="0"/>
              <a:t> </a:t>
            </a:r>
            <a:r>
              <a:rPr lang="de-DE" baseline="0" dirty="0" err="1" smtClean="0"/>
              <a:t>and</a:t>
            </a:r>
            <a:r>
              <a:rPr lang="de-DE" baseline="0" dirty="0" smtClean="0"/>
              <a:t> </a:t>
            </a:r>
            <a:r>
              <a:rPr lang="de-DE" baseline="0" dirty="0" err="1" smtClean="0"/>
              <a:t>make</a:t>
            </a:r>
            <a:r>
              <a:rPr lang="de-DE" baseline="0" dirty="0" smtClean="0"/>
              <a:t> </a:t>
            </a:r>
            <a:r>
              <a:rPr lang="de-DE" baseline="0" dirty="0" err="1" smtClean="0"/>
              <a:t>this</a:t>
            </a:r>
            <a:r>
              <a:rPr lang="de-DE" baseline="0" dirty="0" smtClean="0"/>
              <a:t> </a:t>
            </a:r>
            <a:r>
              <a:rPr lang="de-DE" baseline="0" dirty="0" err="1" smtClean="0"/>
              <a:t>work</a:t>
            </a:r>
            <a:r>
              <a:rPr lang="de-DE" baseline="0" dirty="0" smtClean="0"/>
              <a:t>?  </a:t>
            </a:r>
          </a:p>
          <a:p>
            <a:endParaRPr lang="de-DE" baseline="0" dirty="0" smtClean="0"/>
          </a:p>
          <a:p>
            <a:r>
              <a:rPr lang="de-DE" baseline="0" dirty="0" err="1" smtClean="0"/>
              <a:t>When</a:t>
            </a:r>
            <a:r>
              <a:rPr lang="de-DE" baseline="0" dirty="0" smtClean="0"/>
              <a:t> </a:t>
            </a:r>
            <a:r>
              <a:rPr lang="de-DE" baseline="0" dirty="0" err="1" smtClean="0"/>
              <a:t>you</a:t>
            </a:r>
            <a:r>
              <a:rPr lang="de-DE" baseline="0" dirty="0" smtClean="0"/>
              <a:t> </a:t>
            </a:r>
            <a:r>
              <a:rPr lang="de-DE" baseline="0" dirty="0" err="1" smtClean="0"/>
              <a:t>were</a:t>
            </a:r>
            <a:r>
              <a:rPr lang="de-DE" baseline="0" dirty="0" smtClean="0"/>
              <a:t> </a:t>
            </a:r>
            <a:r>
              <a:rPr lang="de-DE" baseline="0" dirty="0" err="1" smtClean="0"/>
              <a:t>only</a:t>
            </a:r>
            <a:r>
              <a:rPr lang="de-DE" baseline="0" dirty="0" smtClean="0"/>
              <a:t> </a:t>
            </a:r>
            <a:r>
              <a:rPr lang="de-DE" baseline="0" dirty="0" err="1" smtClean="0"/>
              <a:t>engaging</a:t>
            </a:r>
            <a:r>
              <a:rPr lang="de-DE" baseline="0" dirty="0" smtClean="0"/>
              <a:t> in </a:t>
            </a:r>
            <a:r>
              <a:rPr lang="de-DE" baseline="0" dirty="0" err="1" smtClean="0"/>
              <a:t>the</a:t>
            </a:r>
            <a:r>
              <a:rPr lang="de-DE" baseline="0" dirty="0" smtClean="0"/>
              <a:t> </a:t>
            </a:r>
            <a:r>
              <a:rPr lang="de-DE" baseline="0" dirty="0" err="1" smtClean="0"/>
              <a:t>conversation</a:t>
            </a:r>
            <a:r>
              <a:rPr lang="de-DE" baseline="0" dirty="0" smtClean="0"/>
              <a:t> </a:t>
            </a:r>
            <a:r>
              <a:rPr lang="de-DE" baseline="0" dirty="0" err="1" smtClean="0"/>
              <a:t>what</a:t>
            </a:r>
            <a:r>
              <a:rPr lang="de-DE" baseline="0" dirty="0" smtClean="0"/>
              <a:t> </a:t>
            </a:r>
            <a:r>
              <a:rPr lang="de-DE" baseline="0" dirty="0" err="1" smtClean="0"/>
              <a:t>did</a:t>
            </a:r>
            <a:r>
              <a:rPr lang="de-DE" baseline="0" dirty="0" smtClean="0"/>
              <a:t> </a:t>
            </a:r>
            <a:r>
              <a:rPr lang="de-DE" baseline="0" dirty="0" err="1" smtClean="0"/>
              <a:t>you</a:t>
            </a:r>
            <a:r>
              <a:rPr lang="de-DE" baseline="0" dirty="0" smtClean="0"/>
              <a:t> </a:t>
            </a:r>
            <a:r>
              <a:rPr lang="de-DE" baseline="0" dirty="0" err="1" smtClean="0"/>
              <a:t>notice</a:t>
            </a:r>
            <a:r>
              <a:rPr lang="de-DE" baseline="0" dirty="0" smtClean="0"/>
              <a:t> </a:t>
            </a:r>
            <a:r>
              <a:rPr lang="de-DE" baseline="0" dirty="0" err="1" smtClean="0"/>
              <a:t>about</a:t>
            </a:r>
            <a:r>
              <a:rPr lang="de-DE" baseline="0" dirty="0" smtClean="0"/>
              <a:t> </a:t>
            </a:r>
            <a:r>
              <a:rPr lang="de-DE" baseline="0" dirty="0" err="1" smtClean="0"/>
              <a:t>the</a:t>
            </a:r>
            <a:r>
              <a:rPr lang="de-DE" baseline="0" dirty="0" smtClean="0"/>
              <a:t> </a:t>
            </a:r>
            <a:r>
              <a:rPr lang="de-DE" baseline="0" dirty="0" err="1" smtClean="0"/>
              <a:t>other</a:t>
            </a:r>
            <a:r>
              <a:rPr lang="de-DE" baseline="0" dirty="0" smtClean="0"/>
              <a:t> </a:t>
            </a:r>
            <a:r>
              <a:rPr lang="de-DE" baseline="0" dirty="0" err="1" smtClean="0"/>
              <a:t>person</a:t>
            </a:r>
            <a:r>
              <a:rPr lang="de-DE" baseline="0" dirty="0" smtClean="0"/>
              <a:t>? </a:t>
            </a:r>
            <a:r>
              <a:rPr lang="de-DE" baseline="0" dirty="0" err="1" smtClean="0"/>
              <a:t>What</a:t>
            </a:r>
            <a:r>
              <a:rPr lang="de-DE" baseline="0" dirty="0" smtClean="0"/>
              <a:t> </a:t>
            </a:r>
            <a:r>
              <a:rPr lang="de-DE" baseline="0" dirty="0" err="1" smtClean="0"/>
              <a:t>did</a:t>
            </a:r>
            <a:r>
              <a:rPr lang="de-DE" baseline="0" dirty="0" smtClean="0"/>
              <a:t> </a:t>
            </a:r>
            <a:r>
              <a:rPr lang="de-DE" baseline="0" dirty="0" err="1" smtClean="0"/>
              <a:t>this</a:t>
            </a:r>
            <a:r>
              <a:rPr lang="de-DE" baseline="0" dirty="0" smtClean="0"/>
              <a:t> </a:t>
            </a:r>
            <a:r>
              <a:rPr lang="de-DE" baseline="0" dirty="0" err="1" smtClean="0"/>
              <a:t>feel</a:t>
            </a:r>
            <a:r>
              <a:rPr lang="de-DE" baseline="0" dirty="0" smtClean="0"/>
              <a:t> like? </a:t>
            </a:r>
            <a:r>
              <a:rPr lang="de-DE" baseline="0" dirty="0" err="1" smtClean="0"/>
              <a:t>Did</a:t>
            </a:r>
            <a:r>
              <a:rPr lang="de-DE" baseline="0" dirty="0" smtClean="0"/>
              <a:t> </a:t>
            </a:r>
            <a:r>
              <a:rPr lang="de-DE" baseline="0" dirty="0" err="1" smtClean="0"/>
              <a:t>you</a:t>
            </a:r>
            <a:r>
              <a:rPr lang="de-DE" baseline="0" dirty="0" smtClean="0"/>
              <a:t> </a:t>
            </a:r>
            <a:r>
              <a:rPr lang="de-DE" baseline="0" dirty="0" err="1" smtClean="0"/>
              <a:t>feel</a:t>
            </a:r>
            <a:r>
              <a:rPr lang="de-DE" baseline="0" dirty="0" smtClean="0"/>
              <a:t> like not </a:t>
            </a:r>
            <a:r>
              <a:rPr lang="de-DE" baseline="0" dirty="0" err="1" smtClean="0"/>
              <a:t>talking</a:t>
            </a:r>
            <a:r>
              <a:rPr lang="de-DE" baseline="0" dirty="0" smtClean="0"/>
              <a:t> </a:t>
            </a:r>
            <a:r>
              <a:rPr lang="de-DE" baseline="0" dirty="0" err="1" smtClean="0"/>
              <a:t>anymore</a:t>
            </a:r>
            <a:r>
              <a:rPr lang="de-DE" baseline="0" dirty="0" smtClean="0"/>
              <a:t>? </a:t>
            </a:r>
          </a:p>
          <a:p>
            <a:endParaRPr lang="de-DE" baseline="0" dirty="0" smtClean="0"/>
          </a:p>
          <a:p>
            <a:r>
              <a:rPr lang="de-DE" baseline="0" dirty="0" smtClean="0"/>
              <a:t>The </a:t>
            </a:r>
            <a:r>
              <a:rPr lang="de-DE" baseline="0" dirty="0" err="1" smtClean="0"/>
              <a:t>exercise</a:t>
            </a:r>
            <a:r>
              <a:rPr lang="de-DE" baseline="0" dirty="0" smtClean="0"/>
              <a:t> </a:t>
            </a:r>
            <a:r>
              <a:rPr lang="de-DE" baseline="0" dirty="0" err="1" smtClean="0"/>
              <a:t>demonstrates</a:t>
            </a:r>
            <a:r>
              <a:rPr lang="de-DE" baseline="0" dirty="0" smtClean="0"/>
              <a:t> </a:t>
            </a:r>
            <a:r>
              <a:rPr lang="de-DE" baseline="0" dirty="0" err="1" smtClean="0"/>
              <a:t>two</a:t>
            </a:r>
            <a:r>
              <a:rPr lang="de-DE" baseline="0" dirty="0" smtClean="0"/>
              <a:t> </a:t>
            </a:r>
            <a:r>
              <a:rPr lang="de-DE" baseline="0" dirty="0" err="1" smtClean="0"/>
              <a:t>things</a:t>
            </a:r>
            <a:r>
              <a:rPr lang="de-DE" baseline="0" dirty="0" smtClean="0"/>
              <a:t> </a:t>
            </a:r>
            <a:r>
              <a:rPr lang="de-DE" baseline="0" dirty="0" err="1" smtClean="0"/>
              <a:t>very</a:t>
            </a:r>
            <a:r>
              <a:rPr lang="de-DE" baseline="0" dirty="0" smtClean="0"/>
              <a:t> </a:t>
            </a:r>
            <a:r>
              <a:rPr lang="de-DE" baseline="0" dirty="0" err="1" smtClean="0"/>
              <a:t>well</a:t>
            </a:r>
            <a:r>
              <a:rPr lang="de-DE" baseline="0" dirty="0" smtClean="0"/>
              <a:t>:</a:t>
            </a:r>
          </a:p>
          <a:p>
            <a:pPr marL="220553" indent="-220553">
              <a:buAutoNum type="arabicParenR"/>
            </a:pPr>
            <a:r>
              <a:rPr lang="de-DE" baseline="0" dirty="0" err="1" smtClean="0"/>
              <a:t>That</a:t>
            </a:r>
            <a:r>
              <a:rPr lang="de-DE" baseline="0" dirty="0" smtClean="0"/>
              <a:t> multi-</a:t>
            </a:r>
            <a:r>
              <a:rPr lang="de-DE" baseline="0" dirty="0" err="1" smtClean="0"/>
              <a:t>tasking</a:t>
            </a:r>
            <a:r>
              <a:rPr lang="de-DE" baseline="0" dirty="0" smtClean="0"/>
              <a:t> </a:t>
            </a:r>
            <a:r>
              <a:rPr lang="de-DE" baseline="0" dirty="0" err="1" smtClean="0"/>
              <a:t>is</a:t>
            </a:r>
            <a:r>
              <a:rPr lang="de-DE" baseline="0" dirty="0" smtClean="0"/>
              <a:t> </a:t>
            </a:r>
            <a:r>
              <a:rPr lang="de-DE" baseline="0" dirty="0" err="1" smtClean="0"/>
              <a:t>tiring</a:t>
            </a:r>
            <a:r>
              <a:rPr lang="de-DE" baseline="0" dirty="0" smtClean="0"/>
              <a:t> </a:t>
            </a:r>
            <a:r>
              <a:rPr lang="de-DE" baseline="0" dirty="0" err="1" smtClean="0"/>
              <a:t>and</a:t>
            </a:r>
            <a:r>
              <a:rPr lang="de-DE" baseline="0" dirty="0" smtClean="0"/>
              <a:t> </a:t>
            </a:r>
            <a:r>
              <a:rPr lang="de-DE" baseline="0" dirty="0" err="1" smtClean="0"/>
              <a:t>drains</a:t>
            </a:r>
            <a:r>
              <a:rPr lang="de-DE" baseline="0" dirty="0" smtClean="0"/>
              <a:t> </a:t>
            </a:r>
            <a:r>
              <a:rPr lang="de-DE" baseline="0" dirty="0" err="1" smtClean="0"/>
              <a:t>you</a:t>
            </a:r>
            <a:r>
              <a:rPr lang="de-DE" baseline="0" dirty="0" smtClean="0"/>
              <a:t> – </a:t>
            </a:r>
            <a:r>
              <a:rPr lang="de-DE" baseline="0" dirty="0" err="1" smtClean="0"/>
              <a:t>it</a:t>
            </a:r>
            <a:r>
              <a:rPr lang="de-DE" baseline="0" dirty="0" smtClean="0"/>
              <a:t> </a:t>
            </a:r>
            <a:r>
              <a:rPr lang="de-DE" baseline="0" dirty="0" err="1" smtClean="0"/>
              <a:t>takes</a:t>
            </a:r>
            <a:r>
              <a:rPr lang="de-DE" baseline="0" dirty="0" smtClean="0"/>
              <a:t> a </a:t>
            </a:r>
            <a:r>
              <a:rPr lang="de-DE" baseline="0" dirty="0" err="1" smtClean="0"/>
              <a:t>lot</a:t>
            </a:r>
            <a:r>
              <a:rPr lang="de-DE" baseline="0" dirty="0" smtClean="0"/>
              <a:t> </a:t>
            </a:r>
            <a:r>
              <a:rPr lang="de-DE" baseline="0" dirty="0" err="1" smtClean="0"/>
              <a:t>more</a:t>
            </a:r>
            <a:r>
              <a:rPr lang="de-DE" baseline="0" dirty="0" smtClean="0"/>
              <a:t> </a:t>
            </a:r>
            <a:r>
              <a:rPr lang="de-DE" baseline="0" dirty="0" err="1" smtClean="0"/>
              <a:t>resources</a:t>
            </a:r>
            <a:r>
              <a:rPr lang="de-DE" baseline="0" dirty="0" smtClean="0"/>
              <a:t> </a:t>
            </a:r>
            <a:r>
              <a:rPr lang="de-DE" baseline="0" dirty="0" err="1" smtClean="0"/>
              <a:t>than</a:t>
            </a:r>
            <a:r>
              <a:rPr lang="de-DE" baseline="0" dirty="0" smtClean="0"/>
              <a:t> </a:t>
            </a:r>
            <a:r>
              <a:rPr lang="de-DE" baseline="0" dirty="0" err="1" smtClean="0"/>
              <a:t>two</a:t>
            </a:r>
            <a:r>
              <a:rPr lang="de-DE" baseline="0" dirty="0" smtClean="0"/>
              <a:t> subsequent </a:t>
            </a:r>
            <a:r>
              <a:rPr lang="de-DE" baseline="0" dirty="0" err="1" smtClean="0"/>
              <a:t>periods</a:t>
            </a:r>
            <a:r>
              <a:rPr lang="de-DE" baseline="0" dirty="0" smtClean="0"/>
              <a:t> </a:t>
            </a:r>
            <a:r>
              <a:rPr lang="de-DE" baseline="0" dirty="0" err="1" smtClean="0"/>
              <a:t>of</a:t>
            </a:r>
            <a:r>
              <a:rPr lang="de-DE" baseline="0" dirty="0" smtClean="0"/>
              <a:t> </a:t>
            </a:r>
            <a:r>
              <a:rPr lang="de-DE" baseline="0" dirty="0" err="1" smtClean="0"/>
              <a:t>single</a:t>
            </a:r>
            <a:r>
              <a:rPr lang="de-DE" baseline="0" dirty="0" smtClean="0"/>
              <a:t> </a:t>
            </a:r>
            <a:r>
              <a:rPr lang="de-DE" baseline="0" dirty="0" err="1" smtClean="0"/>
              <a:t>tasking</a:t>
            </a:r>
            <a:endParaRPr lang="de-DE" baseline="0" dirty="0" smtClean="0"/>
          </a:p>
          <a:p>
            <a:pPr marL="220553" indent="-220553">
              <a:buAutoNum type="arabicParenR"/>
            </a:pPr>
            <a:r>
              <a:rPr lang="de-DE" baseline="0" dirty="0" smtClean="0"/>
              <a:t>The multi-</a:t>
            </a:r>
            <a:r>
              <a:rPr lang="de-DE" baseline="0" dirty="0" err="1" smtClean="0"/>
              <a:t>tasking</a:t>
            </a:r>
            <a:r>
              <a:rPr lang="de-DE" baseline="0" dirty="0" smtClean="0"/>
              <a:t> </a:t>
            </a:r>
            <a:r>
              <a:rPr lang="de-DE" baseline="0" dirty="0" err="1" smtClean="0"/>
              <a:t>while</a:t>
            </a:r>
            <a:r>
              <a:rPr lang="de-DE" baseline="0" dirty="0" smtClean="0"/>
              <a:t> </a:t>
            </a:r>
            <a:r>
              <a:rPr lang="de-DE" baseline="0" dirty="0" err="1" smtClean="0"/>
              <a:t>being</a:t>
            </a:r>
            <a:r>
              <a:rPr lang="de-DE" baseline="0" dirty="0" smtClean="0"/>
              <a:t> </a:t>
            </a:r>
            <a:r>
              <a:rPr lang="de-DE" baseline="0" dirty="0" err="1" smtClean="0"/>
              <a:t>with</a:t>
            </a:r>
            <a:r>
              <a:rPr lang="de-DE" baseline="0" dirty="0" smtClean="0"/>
              <a:t> </a:t>
            </a:r>
            <a:r>
              <a:rPr lang="de-DE" baseline="0" dirty="0" err="1" smtClean="0"/>
              <a:t>others</a:t>
            </a:r>
            <a:r>
              <a:rPr lang="de-DE" baseline="0" dirty="0" smtClean="0"/>
              <a:t> </a:t>
            </a:r>
            <a:r>
              <a:rPr lang="de-DE" baseline="0" dirty="0" err="1" smtClean="0"/>
              <a:t>is</a:t>
            </a:r>
            <a:r>
              <a:rPr lang="de-DE" baseline="0" dirty="0" smtClean="0"/>
              <a:t> </a:t>
            </a:r>
            <a:r>
              <a:rPr lang="de-DE" baseline="0" dirty="0" err="1" smtClean="0"/>
              <a:t>deeply</a:t>
            </a:r>
            <a:r>
              <a:rPr lang="de-DE" baseline="0" dirty="0" smtClean="0"/>
              <a:t> </a:t>
            </a:r>
            <a:r>
              <a:rPr lang="de-DE" baseline="0" dirty="0" err="1" smtClean="0"/>
              <a:t>rude</a:t>
            </a:r>
            <a:r>
              <a:rPr lang="de-DE" baseline="0" dirty="0" smtClean="0"/>
              <a:t> </a:t>
            </a:r>
            <a:r>
              <a:rPr lang="de-DE" baseline="0" dirty="0" err="1" smtClean="0"/>
              <a:t>and</a:t>
            </a:r>
            <a:r>
              <a:rPr lang="de-DE" baseline="0" dirty="0" smtClean="0"/>
              <a:t> </a:t>
            </a:r>
            <a:r>
              <a:rPr lang="de-DE" baseline="0" dirty="0" err="1" smtClean="0"/>
              <a:t>yet</a:t>
            </a:r>
            <a:r>
              <a:rPr lang="de-DE" baseline="0" dirty="0" smtClean="0"/>
              <a:t> </a:t>
            </a:r>
            <a:r>
              <a:rPr lang="de-DE" baseline="0" dirty="0" err="1" smtClean="0"/>
              <a:t>somehow</a:t>
            </a:r>
            <a:r>
              <a:rPr lang="de-DE" baseline="0" dirty="0" smtClean="0"/>
              <a:t> normal </a:t>
            </a:r>
          </a:p>
          <a:p>
            <a:pPr marL="220553" indent="-220553">
              <a:buAutoNum type="arabicParenR"/>
            </a:pPr>
            <a:endParaRPr lang="de-DE" dirty="0"/>
          </a:p>
        </p:txBody>
      </p:sp>
      <p:sp>
        <p:nvSpPr>
          <p:cNvPr id="4" name="Datumsplatzhalter 3"/>
          <p:cNvSpPr>
            <a:spLocks noGrp="1"/>
          </p:cNvSpPr>
          <p:nvPr>
            <p:ph type="dt" idx="10"/>
          </p:nvPr>
        </p:nvSpPr>
        <p:spPr/>
        <p:txBody>
          <a:bodyPr/>
          <a:lstStyle/>
          <a:p>
            <a:fld id="{5DCA447B-E2C7-46BA-B817-C70470584ED0}" type="datetime1">
              <a:rPr lang="de-DE" smtClean="0"/>
              <a:t>09/06/16</a:t>
            </a:fld>
            <a:endParaRPr lang="de-DE"/>
          </a:p>
        </p:txBody>
      </p:sp>
      <p:sp>
        <p:nvSpPr>
          <p:cNvPr id="5" name="Fußzeilenplatzhalter 4"/>
          <p:cNvSpPr>
            <a:spLocks noGrp="1"/>
          </p:cNvSpPr>
          <p:nvPr>
            <p:ph type="ftr" sz="quarter" idx="11"/>
          </p:nvPr>
        </p:nvSpPr>
        <p:spPr/>
        <p:txBody>
          <a:bodyPr/>
          <a:lstStyle/>
          <a:p>
            <a:r>
              <a:rPr lang="de-DE" smtClean="0"/>
              <a:t>Kalapa Academy GmbH</a:t>
            </a:r>
            <a:endParaRPr lang="de-DE"/>
          </a:p>
        </p:txBody>
      </p:sp>
      <p:sp>
        <p:nvSpPr>
          <p:cNvPr id="6" name="Kopfzeilenplatzhalter 5"/>
          <p:cNvSpPr>
            <a:spLocks noGrp="1"/>
          </p:cNvSpPr>
          <p:nvPr>
            <p:ph type="hdr" sz="quarter" idx="12"/>
          </p:nvPr>
        </p:nvSpPr>
        <p:spPr/>
        <p:txBody>
          <a:bodyPr/>
          <a:lstStyle/>
          <a:p>
            <a:r>
              <a:rPr lang="en-US" smtClean="0"/>
              <a:t>WorkingMind - Modul 2 - Attention and Concentration</a:t>
            </a:r>
            <a:endParaRPr lang="de-DE" dirty="0"/>
          </a:p>
        </p:txBody>
      </p:sp>
    </p:spTree>
    <p:extLst>
      <p:ext uri="{BB962C8B-B14F-4D97-AF65-F5344CB8AC3E}">
        <p14:creationId xmlns:p14="http://schemas.microsoft.com/office/powerpoint/2010/main" val="1644047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495" y="4342941"/>
            <a:ext cx="5487013" cy="4114586"/>
          </a:xfrm>
          <a:prstGeom prst="rect">
            <a:avLst/>
          </a:prstGeom>
        </p:spPr>
        <p:txBody>
          <a:bodyPr/>
          <a:lstStyle/>
          <a:p>
            <a:r>
              <a:rPr lang="de-DE" dirty="0" err="1" smtClean="0"/>
              <a:t>Exercise</a:t>
            </a:r>
            <a:r>
              <a:rPr lang="de-DE" baseline="0" dirty="0" smtClean="0"/>
              <a:t> 2: </a:t>
            </a:r>
            <a:r>
              <a:rPr lang="de-DE" baseline="0" dirty="0" err="1" smtClean="0"/>
              <a:t>this</a:t>
            </a:r>
            <a:r>
              <a:rPr lang="de-DE" baseline="0" dirty="0" smtClean="0"/>
              <a:t> </a:t>
            </a:r>
            <a:r>
              <a:rPr lang="de-DE" baseline="0" dirty="0" err="1" smtClean="0"/>
              <a:t>exercise</a:t>
            </a:r>
            <a:r>
              <a:rPr lang="de-DE" baseline="0" dirty="0" smtClean="0"/>
              <a:t> </a:t>
            </a:r>
            <a:r>
              <a:rPr lang="de-DE" baseline="0" dirty="0" err="1" smtClean="0"/>
              <a:t>has</a:t>
            </a:r>
            <a:r>
              <a:rPr lang="de-DE" baseline="0" dirty="0" smtClean="0"/>
              <a:t> </a:t>
            </a:r>
            <a:r>
              <a:rPr lang="de-DE" baseline="0" dirty="0" err="1" smtClean="0"/>
              <a:t>many</a:t>
            </a:r>
            <a:r>
              <a:rPr lang="de-DE" baseline="0" dirty="0" smtClean="0"/>
              <a:t> </a:t>
            </a:r>
            <a:r>
              <a:rPr lang="de-DE" baseline="0" dirty="0" err="1" smtClean="0"/>
              <a:t>levels</a:t>
            </a:r>
            <a:r>
              <a:rPr lang="de-DE" baseline="0" dirty="0" smtClean="0"/>
              <a:t>.  The </a:t>
            </a:r>
            <a:r>
              <a:rPr lang="de-DE" baseline="0" dirty="0" err="1" smtClean="0"/>
              <a:t>instructions</a:t>
            </a:r>
            <a:r>
              <a:rPr lang="de-DE" baseline="0" dirty="0" smtClean="0"/>
              <a:t> </a:t>
            </a:r>
            <a:r>
              <a:rPr lang="de-DE" baseline="0" dirty="0" err="1" smtClean="0"/>
              <a:t>are</a:t>
            </a:r>
            <a:r>
              <a:rPr lang="de-DE" baseline="0" dirty="0" smtClean="0"/>
              <a:t> simple – </a:t>
            </a:r>
            <a:r>
              <a:rPr lang="de-DE" baseline="0" dirty="0" err="1" smtClean="0"/>
              <a:t>participants</a:t>
            </a:r>
            <a:r>
              <a:rPr lang="de-DE" baseline="0" dirty="0" smtClean="0"/>
              <a:t> form </a:t>
            </a:r>
            <a:r>
              <a:rPr lang="de-DE" baseline="0" dirty="0" err="1" smtClean="0"/>
              <a:t>pairs</a:t>
            </a:r>
            <a:r>
              <a:rPr lang="de-DE" baseline="0" dirty="0" smtClean="0"/>
              <a:t>, </a:t>
            </a:r>
            <a:r>
              <a:rPr lang="de-DE" baseline="0" dirty="0" err="1" smtClean="0"/>
              <a:t>and</a:t>
            </a:r>
            <a:r>
              <a:rPr lang="de-DE" baseline="0" dirty="0" smtClean="0"/>
              <a:t> </a:t>
            </a:r>
            <a:r>
              <a:rPr lang="de-DE" baseline="0" dirty="0" err="1" smtClean="0"/>
              <a:t>then</a:t>
            </a:r>
            <a:r>
              <a:rPr lang="de-DE" baseline="0" dirty="0" smtClean="0"/>
              <a:t> </a:t>
            </a:r>
            <a:r>
              <a:rPr lang="de-DE" baseline="0" dirty="0" err="1" smtClean="0"/>
              <a:t>one</a:t>
            </a:r>
            <a:r>
              <a:rPr lang="de-DE" baseline="0" dirty="0" smtClean="0"/>
              <a:t> </a:t>
            </a:r>
            <a:r>
              <a:rPr lang="de-DE" baseline="0" dirty="0" err="1" smtClean="0"/>
              <a:t>copies</a:t>
            </a:r>
            <a:r>
              <a:rPr lang="de-DE" baseline="0" dirty="0" smtClean="0"/>
              <a:t> </a:t>
            </a:r>
            <a:r>
              <a:rPr lang="de-DE" baseline="0" dirty="0" err="1" smtClean="0"/>
              <a:t>the</a:t>
            </a:r>
            <a:r>
              <a:rPr lang="de-DE" baseline="0" dirty="0" smtClean="0"/>
              <a:t> </a:t>
            </a:r>
            <a:r>
              <a:rPr lang="de-DE" baseline="0" dirty="0" err="1" smtClean="0"/>
              <a:t>text</a:t>
            </a:r>
            <a:r>
              <a:rPr lang="de-DE" baseline="0" dirty="0" smtClean="0"/>
              <a:t> </a:t>
            </a:r>
            <a:r>
              <a:rPr lang="de-DE" baseline="0" dirty="0" err="1" smtClean="0"/>
              <a:t>while</a:t>
            </a:r>
            <a:r>
              <a:rPr lang="de-DE" baseline="0" dirty="0" smtClean="0"/>
              <a:t> </a:t>
            </a:r>
            <a:r>
              <a:rPr lang="de-DE" baseline="0" dirty="0" err="1" smtClean="0"/>
              <a:t>engaging</a:t>
            </a:r>
            <a:r>
              <a:rPr lang="de-DE" baseline="0" dirty="0" smtClean="0"/>
              <a:t> in a </a:t>
            </a:r>
            <a:r>
              <a:rPr lang="de-DE" baseline="0" dirty="0" err="1" smtClean="0"/>
              <a:t>conversation</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other</a:t>
            </a:r>
            <a:r>
              <a:rPr lang="de-DE" baseline="0" dirty="0" smtClean="0"/>
              <a:t> </a:t>
            </a:r>
            <a:r>
              <a:rPr lang="de-DE" baseline="0" dirty="0" err="1" smtClean="0"/>
              <a:t>person</a:t>
            </a:r>
            <a:r>
              <a:rPr lang="de-DE" baseline="0" dirty="0" smtClean="0"/>
              <a:t>.  After a </a:t>
            </a:r>
            <a:r>
              <a:rPr lang="de-DE" baseline="0" dirty="0" err="1" smtClean="0"/>
              <a:t>few</a:t>
            </a:r>
            <a:r>
              <a:rPr lang="de-DE" baseline="0" dirty="0" smtClean="0"/>
              <a:t> </a:t>
            </a:r>
            <a:r>
              <a:rPr lang="de-DE" baseline="0" dirty="0" err="1" smtClean="0"/>
              <a:t>minutes</a:t>
            </a:r>
            <a:r>
              <a:rPr lang="de-DE" baseline="0" dirty="0" smtClean="0"/>
              <a:t> </a:t>
            </a:r>
            <a:r>
              <a:rPr lang="de-DE" baseline="0" dirty="0" err="1" smtClean="0"/>
              <a:t>this</a:t>
            </a:r>
            <a:r>
              <a:rPr lang="de-DE" baseline="0" dirty="0" smtClean="0"/>
              <a:t> </a:t>
            </a:r>
            <a:r>
              <a:rPr lang="de-DE" baseline="0" dirty="0" err="1" smtClean="0"/>
              <a:t>is</a:t>
            </a:r>
            <a:r>
              <a:rPr lang="de-DE" baseline="0" dirty="0" smtClean="0"/>
              <a:t> </a:t>
            </a:r>
            <a:r>
              <a:rPr lang="de-DE" baseline="0" dirty="0" err="1" smtClean="0"/>
              <a:t>alternated</a:t>
            </a:r>
            <a:r>
              <a:rPr lang="de-DE" baseline="0" dirty="0" smtClean="0"/>
              <a:t>.  </a:t>
            </a:r>
          </a:p>
          <a:p>
            <a:endParaRPr lang="de-DE" baseline="0" dirty="0" smtClean="0"/>
          </a:p>
          <a:p>
            <a:r>
              <a:rPr lang="de-DE" baseline="0" dirty="0" smtClean="0"/>
              <a:t>After </a:t>
            </a:r>
            <a:r>
              <a:rPr lang="de-DE" baseline="0" dirty="0" err="1" smtClean="0"/>
              <a:t>the</a:t>
            </a:r>
            <a:r>
              <a:rPr lang="de-DE" baseline="0" dirty="0" smtClean="0"/>
              <a:t> </a:t>
            </a:r>
            <a:r>
              <a:rPr lang="de-DE" baseline="0" dirty="0" err="1" smtClean="0"/>
              <a:t>exercise</a:t>
            </a:r>
            <a:r>
              <a:rPr lang="de-DE" baseline="0" dirty="0" smtClean="0"/>
              <a:t> </a:t>
            </a:r>
            <a:r>
              <a:rPr lang="de-DE" baseline="0" dirty="0" err="1" smtClean="0"/>
              <a:t>ask</a:t>
            </a:r>
            <a:r>
              <a:rPr lang="de-DE" baseline="0" dirty="0" smtClean="0"/>
              <a:t> </a:t>
            </a:r>
            <a:r>
              <a:rPr lang="de-DE" baseline="0" dirty="0" err="1" smtClean="0"/>
              <a:t>the</a:t>
            </a:r>
            <a:r>
              <a:rPr lang="de-DE" baseline="0" dirty="0" smtClean="0"/>
              <a:t> </a:t>
            </a:r>
            <a:r>
              <a:rPr lang="de-DE" baseline="0" dirty="0" err="1" smtClean="0"/>
              <a:t>paticipants</a:t>
            </a:r>
            <a:r>
              <a:rPr lang="de-DE" baseline="0" dirty="0" smtClean="0"/>
              <a:t> </a:t>
            </a:r>
            <a:r>
              <a:rPr lang="de-DE" baseline="0" dirty="0" err="1" smtClean="0"/>
              <a:t>to</a:t>
            </a:r>
            <a:r>
              <a:rPr lang="de-DE" baseline="0" dirty="0" smtClean="0"/>
              <a:t> </a:t>
            </a:r>
            <a:r>
              <a:rPr lang="de-DE" baseline="0" dirty="0" err="1" smtClean="0"/>
              <a:t>discuss</a:t>
            </a:r>
            <a:r>
              <a:rPr lang="de-DE" baseline="0" dirty="0" smtClean="0"/>
              <a:t> </a:t>
            </a:r>
            <a:r>
              <a:rPr lang="de-DE" baseline="0" dirty="0" err="1" smtClean="0"/>
              <a:t>their</a:t>
            </a:r>
            <a:r>
              <a:rPr lang="de-DE" baseline="0" dirty="0" smtClean="0"/>
              <a:t> </a:t>
            </a:r>
            <a:r>
              <a:rPr lang="de-DE" baseline="0" dirty="0" err="1" smtClean="0"/>
              <a:t>experience</a:t>
            </a:r>
            <a:r>
              <a:rPr lang="de-DE" baseline="0" dirty="0" smtClean="0"/>
              <a:t>.  </a:t>
            </a:r>
            <a:r>
              <a:rPr lang="de-DE" baseline="0" dirty="0" err="1" smtClean="0"/>
              <a:t>Then</a:t>
            </a:r>
            <a:r>
              <a:rPr lang="de-DE" baseline="0" dirty="0" smtClean="0"/>
              <a:t> </a:t>
            </a:r>
            <a:r>
              <a:rPr lang="de-DE" baseline="0" dirty="0" err="1" smtClean="0"/>
              <a:t>gather</a:t>
            </a:r>
            <a:r>
              <a:rPr lang="de-DE" baseline="0" dirty="0" smtClean="0"/>
              <a:t> </a:t>
            </a:r>
            <a:r>
              <a:rPr lang="de-DE" baseline="0" dirty="0" err="1" smtClean="0"/>
              <a:t>some</a:t>
            </a:r>
            <a:r>
              <a:rPr lang="de-DE" baseline="0" dirty="0" smtClean="0"/>
              <a:t> </a:t>
            </a:r>
            <a:r>
              <a:rPr lang="de-DE" baseline="0" dirty="0" err="1" smtClean="0"/>
              <a:t>points</a:t>
            </a:r>
            <a:r>
              <a:rPr lang="de-DE" baseline="0" dirty="0" smtClean="0"/>
              <a:t> </a:t>
            </a:r>
            <a:r>
              <a:rPr lang="de-DE" baseline="0" dirty="0" err="1" smtClean="0"/>
              <a:t>of</a:t>
            </a:r>
            <a:r>
              <a:rPr lang="de-DE" baseline="0" dirty="0" smtClean="0"/>
              <a:t> </a:t>
            </a:r>
            <a:r>
              <a:rPr lang="de-DE" baseline="0" dirty="0" err="1" smtClean="0"/>
              <a:t>input</a:t>
            </a:r>
            <a:r>
              <a:rPr lang="de-DE" baseline="0" dirty="0" smtClean="0"/>
              <a:t>:</a:t>
            </a:r>
          </a:p>
          <a:p>
            <a:r>
              <a:rPr lang="de-DE" baseline="0" dirty="0" err="1" smtClean="0"/>
              <a:t>What</a:t>
            </a:r>
            <a:r>
              <a:rPr lang="de-DE" baseline="0" dirty="0" smtClean="0"/>
              <a:t> was </a:t>
            </a:r>
            <a:r>
              <a:rPr lang="de-DE" baseline="0" dirty="0" err="1" smtClean="0"/>
              <a:t>the</a:t>
            </a:r>
            <a:r>
              <a:rPr lang="de-DE" baseline="0" dirty="0" smtClean="0"/>
              <a:t> </a:t>
            </a:r>
            <a:r>
              <a:rPr lang="de-DE" baseline="0" dirty="0" err="1" smtClean="0"/>
              <a:t>quality</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writing</a:t>
            </a:r>
            <a:r>
              <a:rPr lang="de-DE" baseline="0" dirty="0" smtClean="0"/>
              <a:t>? </a:t>
            </a:r>
            <a:r>
              <a:rPr lang="de-DE" baseline="0" dirty="0" err="1" smtClean="0"/>
              <a:t>Did</a:t>
            </a:r>
            <a:r>
              <a:rPr lang="de-DE" baseline="0" dirty="0" smtClean="0"/>
              <a:t> </a:t>
            </a:r>
            <a:r>
              <a:rPr lang="de-DE" baseline="0" dirty="0" err="1" smtClean="0"/>
              <a:t>you</a:t>
            </a:r>
            <a:r>
              <a:rPr lang="de-DE" baseline="0" dirty="0" smtClean="0"/>
              <a:t> </a:t>
            </a:r>
            <a:r>
              <a:rPr lang="de-DE" baseline="0" dirty="0" err="1" smtClean="0"/>
              <a:t>make</a:t>
            </a:r>
            <a:r>
              <a:rPr lang="de-DE" baseline="0" dirty="0" smtClean="0"/>
              <a:t> </a:t>
            </a:r>
            <a:r>
              <a:rPr lang="de-DE" baseline="0" dirty="0" err="1" smtClean="0"/>
              <a:t>mistakes</a:t>
            </a:r>
            <a:r>
              <a:rPr lang="de-DE" baseline="0" dirty="0" smtClean="0"/>
              <a:t> in </a:t>
            </a:r>
            <a:r>
              <a:rPr lang="de-DE" baseline="0" dirty="0" err="1" smtClean="0"/>
              <a:t>copying</a:t>
            </a:r>
            <a:r>
              <a:rPr lang="de-DE" baseline="0" dirty="0" smtClean="0"/>
              <a:t> </a:t>
            </a:r>
            <a:r>
              <a:rPr lang="de-DE" baseline="0" dirty="0" err="1" smtClean="0"/>
              <a:t>the</a:t>
            </a:r>
            <a:r>
              <a:rPr lang="de-DE" baseline="0" dirty="0" smtClean="0"/>
              <a:t> </a:t>
            </a:r>
            <a:r>
              <a:rPr lang="de-DE" baseline="0" dirty="0" err="1" smtClean="0"/>
              <a:t>text</a:t>
            </a:r>
            <a:r>
              <a:rPr lang="de-DE" baseline="0" dirty="0" smtClean="0"/>
              <a:t>? </a:t>
            </a:r>
            <a:r>
              <a:rPr lang="de-DE" baseline="0" dirty="0" err="1" smtClean="0"/>
              <a:t>What</a:t>
            </a:r>
            <a:r>
              <a:rPr lang="de-DE" baseline="0" dirty="0" smtClean="0"/>
              <a:t> </a:t>
            </a:r>
            <a:r>
              <a:rPr lang="de-DE" baseline="0" dirty="0" err="1" smtClean="0"/>
              <a:t>did</a:t>
            </a:r>
            <a:r>
              <a:rPr lang="de-DE" baseline="0" dirty="0" smtClean="0"/>
              <a:t> </a:t>
            </a:r>
            <a:r>
              <a:rPr lang="de-DE" baseline="0" dirty="0" err="1" smtClean="0"/>
              <a:t>it</a:t>
            </a:r>
            <a:r>
              <a:rPr lang="de-DE" baseline="0" dirty="0" smtClean="0"/>
              <a:t> </a:t>
            </a:r>
            <a:r>
              <a:rPr lang="de-DE" baseline="0" dirty="0" err="1" smtClean="0"/>
              <a:t>feel</a:t>
            </a:r>
            <a:r>
              <a:rPr lang="de-DE" baseline="0" dirty="0" smtClean="0"/>
              <a:t> like in </a:t>
            </a:r>
            <a:r>
              <a:rPr lang="de-DE" baseline="0" dirty="0" err="1" smtClean="0"/>
              <a:t>the</a:t>
            </a:r>
            <a:r>
              <a:rPr lang="de-DE" baseline="0" dirty="0" smtClean="0"/>
              <a:t> </a:t>
            </a:r>
            <a:r>
              <a:rPr lang="de-DE" baseline="0" dirty="0" err="1" smtClean="0"/>
              <a:t>role</a:t>
            </a:r>
            <a:r>
              <a:rPr lang="de-DE" baseline="0" dirty="0" smtClean="0"/>
              <a:t> </a:t>
            </a:r>
            <a:r>
              <a:rPr lang="de-DE" baseline="0" dirty="0" err="1" smtClean="0"/>
              <a:t>of</a:t>
            </a:r>
            <a:r>
              <a:rPr lang="de-DE" baseline="0" dirty="0" smtClean="0"/>
              <a:t> </a:t>
            </a:r>
            <a:r>
              <a:rPr lang="de-DE" baseline="0" dirty="0" err="1" smtClean="0"/>
              <a:t>trying</a:t>
            </a:r>
            <a:r>
              <a:rPr lang="de-DE" baseline="0" dirty="0" smtClean="0"/>
              <a:t> </a:t>
            </a:r>
            <a:r>
              <a:rPr lang="de-DE" baseline="0" dirty="0" err="1" smtClean="0"/>
              <a:t>to</a:t>
            </a:r>
            <a:r>
              <a:rPr lang="de-DE" baseline="0" dirty="0" smtClean="0"/>
              <a:t> </a:t>
            </a:r>
            <a:r>
              <a:rPr lang="de-DE" baseline="0" dirty="0" err="1" smtClean="0"/>
              <a:t>write</a:t>
            </a:r>
            <a:r>
              <a:rPr lang="de-DE" baseline="0" dirty="0" smtClean="0"/>
              <a:t> </a:t>
            </a:r>
            <a:r>
              <a:rPr lang="de-DE" baseline="0" dirty="0" err="1" smtClean="0"/>
              <a:t>and</a:t>
            </a:r>
            <a:r>
              <a:rPr lang="de-DE" baseline="0" dirty="0" smtClean="0"/>
              <a:t> </a:t>
            </a:r>
            <a:r>
              <a:rPr lang="de-DE" baseline="0" dirty="0" err="1" smtClean="0"/>
              <a:t>engage</a:t>
            </a:r>
            <a:r>
              <a:rPr lang="de-DE" baseline="0" dirty="0" smtClean="0"/>
              <a:t> in a </a:t>
            </a:r>
            <a:r>
              <a:rPr lang="de-DE" baseline="0" dirty="0" err="1" smtClean="0"/>
              <a:t>conversation</a:t>
            </a:r>
            <a:r>
              <a:rPr lang="de-DE" baseline="0" dirty="0" smtClean="0"/>
              <a:t>? </a:t>
            </a:r>
            <a:r>
              <a:rPr lang="de-DE" baseline="0" dirty="0" err="1" smtClean="0"/>
              <a:t>What</a:t>
            </a:r>
            <a:r>
              <a:rPr lang="de-DE" baseline="0" dirty="0" smtClean="0"/>
              <a:t> </a:t>
            </a:r>
            <a:r>
              <a:rPr lang="de-DE" baseline="0" dirty="0" err="1" smtClean="0"/>
              <a:t>strategies</a:t>
            </a:r>
            <a:r>
              <a:rPr lang="de-DE" baseline="0" dirty="0" smtClean="0"/>
              <a:t> </a:t>
            </a:r>
            <a:r>
              <a:rPr lang="de-DE" baseline="0" dirty="0" err="1" smtClean="0"/>
              <a:t>did</a:t>
            </a:r>
            <a:r>
              <a:rPr lang="de-DE" baseline="0" dirty="0" smtClean="0"/>
              <a:t> </a:t>
            </a:r>
            <a:r>
              <a:rPr lang="de-DE" baseline="0" dirty="0" err="1" smtClean="0"/>
              <a:t>you</a:t>
            </a:r>
            <a:r>
              <a:rPr lang="de-DE" baseline="0" dirty="0" smtClean="0"/>
              <a:t> </a:t>
            </a:r>
            <a:r>
              <a:rPr lang="de-DE" baseline="0" dirty="0" err="1" smtClean="0"/>
              <a:t>resort</a:t>
            </a:r>
            <a:r>
              <a:rPr lang="de-DE" baseline="0" dirty="0" smtClean="0"/>
              <a:t> </a:t>
            </a:r>
            <a:r>
              <a:rPr lang="de-DE" baseline="0" dirty="0" err="1" smtClean="0"/>
              <a:t>to</a:t>
            </a:r>
            <a:r>
              <a:rPr lang="de-DE" baseline="0" dirty="0" smtClean="0"/>
              <a:t> </a:t>
            </a:r>
            <a:r>
              <a:rPr lang="de-DE" baseline="0" dirty="0" err="1" smtClean="0"/>
              <a:t>to</a:t>
            </a:r>
            <a:r>
              <a:rPr lang="de-DE" baseline="0" dirty="0" smtClean="0"/>
              <a:t> </a:t>
            </a:r>
            <a:r>
              <a:rPr lang="de-DE" baseline="0" dirty="0" err="1" smtClean="0"/>
              <a:t>try</a:t>
            </a:r>
            <a:r>
              <a:rPr lang="de-DE" baseline="0" dirty="0" smtClean="0"/>
              <a:t> </a:t>
            </a:r>
            <a:r>
              <a:rPr lang="de-DE" baseline="0" dirty="0" err="1" smtClean="0"/>
              <a:t>and</a:t>
            </a:r>
            <a:r>
              <a:rPr lang="de-DE" baseline="0" dirty="0" smtClean="0"/>
              <a:t> </a:t>
            </a:r>
            <a:r>
              <a:rPr lang="de-DE" baseline="0" dirty="0" err="1" smtClean="0"/>
              <a:t>make</a:t>
            </a:r>
            <a:r>
              <a:rPr lang="de-DE" baseline="0" dirty="0" smtClean="0"/>
              <a:t> </a:t>
            </a:r>
            <a:r>
              <a:rPr lang="de-DE" baseline="0" dirty="0" err="1" smtClean="0"/>
              <a:t>this</a:t>
            </a:r>
            <a:r>
              <a:rPr lang="de-DE" baseline="0" dirty="0" smtClean="0"/>
              <a:t> </a:t>
            </a:r>
            <a:r>
              <a:rPr lang="de-DE" baseline="0" dirty="0" err="1" smtClean="0"/>
              <a:t>work</a:t>
            </a:r>
            <a:r>
              <a:rPr lang="de-DE" baseline="0" dirty="0" smtClean="0"/>
              <a:t>?  </a:t>
            </a:r>
          </a:p>
          <a:p>
            <a:endParaRPr lang="de-DE" baseline="0" dirty="0" smtClean="0"/>
          </a:p>
          <a:p>
            <a:r>
              <a:rPr lang="de-DE" baseline="0" dirty="0" err="1" smtClean="0"/>
              <a:t>When</a:t>
            </a:r>
            <a:r>
              <a:rPr lang="de-DE" baseline="0" dirty="0" smtClean="0"/>
              <a:t> </a:t>
            </a:r>
            <a:r>
              <a:rPr lang="de-DE" baseline="0" dirty="0" err="1" smtClean="0"/>
              <a:t>you</a:t>
            </a:r>
            <a:r>
              <a:rPr lang="de-DE" baseline="0" dirty="0" smtClean="0"/>
              <a:t> </a:t>
            </a:r>
            <a:r>
              <a:rPr lang="de-DE" baseline="0" dirty="0" err="1" smtClean="0"/>
              <a:t>were</a:t>
            </a:r>
            <a:r>
              <a:rPr lang="de-DE" baseline="0" dirty="0" smtClean="0"/>
              <a:t> </a:t>
            </a:r>
            <a:r>
              <a:rPr lang="de-DE" baseline="0" dirty="0" err="1" smtClean="0"/>
              <a:t>only</a:t>
            </a:r>
            <a:r>
              <a:rPr lang="de-DE" baseline="0" dirty="0" smtClean="0"/>
              <a:t> </a:t>
            </a:r>
            <a:r>
              <a:rPr lang="de-DE" baseline="0" dirty="0" err="1" smtClean="0"/>
              <a:t>engaging</a:t>
            </a:r>
            <a:r>
              <a:rPr lang="de-DE" baseline="0" dirty="0" smtClean="0"/>
              <a:t> in </a:t>
            </a:r>
            <a:r>
              <a:rPr lang="de-DE" baseline="0" dirty="0" err="1" smtClean="0"/>
              <a:t>the</a:t>
            </a:r>
            <a:r>
              <a:rPr lang="de-DE" baseline="0" dirty="0" smtClean="0"/>
              <a:t> </a:t>
            </a:r>
            <a:r>
              <a:rPr lang="de-DE" baseline="0" dirty="0" err="1" smtClean="0"/>
              <a:t>conversation</a:t>
            </a:r>
            <a:r>
              <a:rPr lang="de-DE" baseline="0" dirty="0" smtClean="0"/>
              <a:t> </a:t>
            </a:r>
            <a:r>
              <a:rPr lang="de-DE" baseline="0" dirty="0" err="1" smtClean="0"/>
              <a:t>what</a:t>
            </a:r>
            <a:r>
              <a:rPr lang="de-DE" baseline="0" dirty="0" smtClean="0"/>
              <a:t> </a:t>
            </a:r>
            <a:r>
              <a:rPr lang="de-DE" baseline="0" dirty="0" err="1" smtClean="0"/>
              <a:t>did</a:t>
            </a:r>
            <a:r>
              <a:rPr lang="de-DE" baseline="0" dirty="0" smtClean="0"/>
              <a:t> </a:t>
            </a:r>
            <a:r>
              <a:rPr lang="de-DE" baseline="0" dirty="0" err="1" smtClean="0"/>
              <a:t>you</a:t>
            </a:r>
            <a:r>
              <a:rPr lang="de-DE" baseline="0" dirty="0" smtClean="0"/>
              <a:t> </a:t>
            </a:r>
            <a:r>
              <a:rPr lang="de-DE" baseline="0" dirty="0" err="1" smtClean="0"/>
              <a:t>notice</a:t>
            </a:r>
            <a:r>
              <a:rPr lang="de-DE" baseline="0" dirty="0" smtClean="0"/>
              <a:t> </a:t>
            </a:r>
            <a:r>
              <a:rPr lang="de-DE" baseline="0" dirty="0" err="1" smtClean="0"/>
              <a:t>about</a:t>
            </a:r>
            <a:r>
              <a:rPr lang="de-DE" baseline="0" dirty="0" smtClean="0"/>
              <a:t> </a:t>
            </a:r>
            <a:r>
              <a:rPr lang="de-DE" baseline="0" dirty="0" err="1" smtClean="0"/>
              <a:t>the</a:t>
            </a:r>
            <a:r>
              <a:rPr lang="de-DE" baseline="0" dirty="0" smtClean="0"/>
              <a:t> </a:t>
            </a:r>
            <a:r>
              <a:rPr lang="de-DE" baseline="0" dirty="0" err="1" smtClean="0"/>
              <a:t>other</a:t>
            </a:r>
            <a:r>
              <a:rPr lang="de-DE" baseline="0" dirty="0" smtClean="0"/>
              <a:t> </a:t>
            </a:r>
            <a:r>
              <a:rPr lang="de-DE" baseline="0" dirty="0" err="1" smtClean="0"/>
              <a:t>person</a:t>
            </a:r>
            <a:r>
              <a:rPr lang="de-DE" baseline="0" dirty="0" smtClean="0"/>
              <a:t>? </a:t>
            </a:r>
            <a:r>
              <a:rPr lang="de-DE" baseline="0" dirty="0" err="1" smtClean="0"/>
              <a:t>What</a:t>
            </a:r>
            <a:r>
              <a:rPr lang="de-DE" baseline="0" dirty="0" smtClean="0"/>
              <a:t> </a:t>
            </a:r>
            <a:r>
              <a:rPr lang="de-DE" baseline="0" dirty="0" err="1" smtClean="0"/>
              <a:t>did</a:t>
            </a:r>
            <a:r>
              <a:rPr lang="de-DE" baseline="0" dirty="0" smtClean="0"/>
              <a:t> </a:t>
            </a:r>
            <a:r>
              <a:rPr lang="de-DE" baseline="0" dirty="0" err="1" smtClean="0"/>
              <a:t>this</a:t>
            </a:r>
            <a:r>
              <a:rPr lang="de-DE" baseline="0" dirty="0" smtClean="0"/>
              <a:t> </a:t>
            </a:r>
            <a:r>
              <a:rPr lang="de-DE" baseline="0" dirty="0" err="1" smtClean="0"/>
              <a:t>feel</a:t>
            </a:r>
            <a:r>
              <a:rPr lang="de-DE" baseline="0" dirty="0" smtClean="0"/>
              <a:t> like? </a:t>
            </a:r>
            <a:r>
              <a:rPr lang="de-DE" baseline="0" dirty="0" err="1" smtClean="0"/>
              <a:t>Did</a:t>
            </a:r>
            <a:r>
              <a:rPr lang="de-DE" baseline="0" dirty="0" smtClean="0"/>
              <a:t> </a:t>
            </a:r>
            <a:r>
              <a:rPr lang="de-DE" baseline="0" dirty="0" err="1" smtClean="0"/>
              <a:t>you</a:t>
            </a:r>
            <a:r>
              <a:rPr lang="de-DE" baseline="0" dirty="0" smtClean="0"/>
              <a:t> </a:t>
            </a:r>
            <a:r>
              <a:rPr lang="de-DE" baseline="0" dirty="0" err="1" smtClean="0"/>
              <a:t>feel</a:t>
            </a:r>
            <a:r>
              <a:rPr lang="de-DE" baseline="0" dirty="0" smtClean="0"/>
              <a:t> like not </a:t>
            </a:r>
            <a:r>
              <a:rPr lang="de-DE" baseline="0" dirty="0" err="1" smtClean="0"/>
              <a:t>talking</a:t>
            </a:r>
            <a:r>
              <a:rPr lang="de-DE" baseline="0" dirty="0" smtClean="0"/>
              <a:t> </a:t>
            </a:r>
            <a:r>
              <a:rPr lang="de-DE" baseline="0" dirty="0" err="1" smtClean="0"/>
              <a:t>anymore</a:t>
            </a:r>
            <a:r>
              <a:rPr lang="de-DE" baseline="0" dirty="0" smtClean="0"/>
              <a:t>? </a:t>
            </a:r>
          </a:p>
          <a:p>
            <a:endParaRPr lang="de-DE" baseline="0" dirty="0" smtClean="0"/>
          </a:p>
          <a:p>
            <a:r>
              <a:rPr lang="de-DE" baseline="0" dirty="0" smtClean="0"/>
              <a:t>The </a:t>
            </a:r>
            <a:r>
              <a:rPr lang="de-DE" baseline="0" dirty="0" err="1" smtClean="0"/>
              <a:t>exercise</a:t>
            </a:r>
            <a:r>
              <a:rPr lang="de-DE" baseline="0" dirty="0" smtClean="0"/>
              <a:t> </a:t>
            </a:r>
            <a:r>
              <a:rPr lang="de-DE" baseline="0" dirty="0" err="1" smtClean="0"/>
              <a:t>demonstrates</a:t>
            </a:r>
            <a:r>
              <a:rPr lang="de-DE" baseline="0" dirty="0" smtClean="0"/>
              <a:t> </a:t>
            </a:r>
            <a:r>
              <a:rPr lang="de-DE" baseline="0" dirty="0" err="1" smtClean="0"/>
              <a:t>two</a:t>
            </a:r>
            <a:r>
              <a:rPr lang="de-DE" baseline="0" dirty="0" smtClean="0"/>
              <a:t> </a:t>
            </a:r>
            <a:r>
              <a:rPr lang="de-DE" baseline="0" dirty="0" err="1" smtClean="0"/>
              <a:t>things</a:t>
            </a:r>
            <a:r>
              <a:rPr lang="de-DE" baseline="0" dirty="0" smtClean="0"/>
              <a:t> </a:t>
            </a:r>
            <a:r>
              <a:rPr lang="de-DE" baseline="0" dirty="0" err="1" smtClean="0"/>
              <a:t>very</a:t>
            </a:r>
            <a:r>
              <a:rPr lang="de-DE" baseline="0" dirty="0" smtClean="0"/>
              <a:t> </a:t>
            </a:r>
            <a:r>
              <a:rPr lang="de-DE" baseline="0" dirty="0" err="1" smtClean="0"/>
              <a:t>well</a:t>
            </a:r>
            <a:r>
              <a:rPr lang="de-DE" baseline="0" dirty="0" smtClean="0"/>
              <a:t>:</a:t>
            </a:r>
          </a:p>
          <a:p>
            <a:pPr marL="220553" indent="-220553">
              <a:buAutoNum type="arabicParenR"/>
            </a:pPr>
            <a:r>
              <a:rPr lang="de-DE" baseline="0" dirty="0" err="1" smtClean="0"/>
              <a:t>That</a:t>
            </a:r>
            <a:r>
              <a:rPr lang="de-DE" baseline="0" dirty="0" smtClean="0"/>
              <a:t> multi-</a:t>
            </a:r>
            <a:r>
              <a:rPr lang="de-DE" baseline="0" dirty="0" err="1" smtClean="0"/>
              <a:t>tasking</a:t>
            </a:r>
            <a:r>
              <a:rPr lang="de-DE" baseline="0" dirty="0" smtClean="0"/>
              <a:t> </a:t>
            </a:r>
            <a:r>
              <a:rPr lang="de-DE" baseline="0" dirty="0" err="1" smtClean="0"/>
              <a:t>is</a:t>
            </a:r>
            <a:r>
              <a:rPr lang="de-DE" baseline="0" dirty="0" smtClean="0"/>
              <a:t> </a:t>
            </a:r>
            <a:r>
              <a:rPr lang="de-DE" baseline="0" dirty="0" err="1" smtClean="0"/>
              <a:t>tiring</a:t>
            </a:r>
            <a:r>
              <a:rPr lang="de-DE" baseline="0" dirty="0" smtClean="0"/>
              <a:t> </a:t>
            </a:r>
            <a:r>
              <a:rPr lang="de-DE" baseline="0" dirty="0" err="1" smtClean="0"/>
              <a:t>and</a:t>
            </a:r>
            <a:r>
              <a:rPr lang="de-DE" baseline="0" dirty="0" smtClean="0"/>
              <a:t> </a:t>
            </a:r>
            <a:r>
              <a:rPr lang="de-DE" baseline="0" dirty="0" err="1" smtClean="0"/>
              <a:t>drains</a:t>
            </a:r>
            <a:r>
              <a:rPr lang="de-DE" baseline="0" dirty="0" smtClean="0"/>
              <a:t> </a:t>
            </a:r>
            <a:r>
              <a:rPr lang="de-DE" baseline="0" dirty="0" err="1" smtClean="0"/>
              <a:t>you</a:t>
            </a:r>
            <a:r>
              <a:rPr lang="de-DE" baseline="0" dirty="0" smtClean="0"/>
              <a:t> – </a:t>
            </a:r>
            <a:r>
              <a:rPr lang="de-DE" baseline="0" dirty="0" err="1" smtClean="0"/>
              <a:t>it</a:t>
            </a:r>
            <a:r>
              <a:rPr lang="de-DE" baseline="0" dirty="0" smtClean="0"/>
              <a:t> </a:t>
            </a:r>
            <a:r>
              <a:rPr lang="de-DE" baseline="0" dirty="0" err="1" smtClean="0"/>
              <a:t>takes</a:t>
            </a:r>
            <a:r>
              <a:rPr lang="de-DE" baseline="0" dirty="0" smtClean="0"/>
              <a:t> a </a:t>
            </a:r>
            <a:r>
              <a:rPr lang="de-DE" baseline="0" dirty="0" err="1" smtClean="0"/>
              <a:t>lot</a:t>
            </a:r>
            <a:r>
              <a:rPr lang="de-DE" baseline="0" dirty="0" smtClean="0"/>
              <a:t> </a:t>
            </a:r>
            <a:r>
              <a:rPr lang="de-DE" baseline="0" dirty="0" err="1" smtClean="0"/>
              <a:t>more</a:t>
            </a:r>
            <a:r>
              <a:rPr lang="de-DE" baseline="0" dirty="0" smtClean="0"/>
              <a:t> </a:t>
            </a:r>
            <a:r>
              <a:rPr lang="de-DE" baseline="0" dirty="0" err="1" smtClean="0"/>
              <a:t>resources</a:t>
            </a:r>
            <a:r>
              <a:rPr lang="de-DE" baseline="0" dirty="0" smtClean="0"/>
              <a:t> </a:t>
            </a:r>
            <a:r>
              <a:rPr lang="de-DE" baseline="0" dirty="0" err="1" smtClean="0"/>
              <a:t>than</a:t>
            </a:r>
            <a:r>
              <a:rPr lang="de-DE" baseline="0" dirty="0" smtClean="0"/>
              <a:t> </a:t>
            </a:r>
            <a:r>
              <a:rPr lang="de-DE" baseline="0" dirty="0" err="1" smtClean="0"/>
              <a:t>two</a:t>
            </a:r>
            <a:r>
              <a:rPr lang="de-DE" baseline="0" dirty="0" smtClean="0"/>
              <a:t> subsequent </a:t>
            </a:r>
            <a:r>
              <a:rPr lang="de-DE" baseline="0" dirty="0" err="1" smtClean="0"/>
              <a:t>periods</a:t>
            </a:r>
            <a:r>
              <a:rPr lang="de-DE" baseline="0" dirty="0" smtClean="0"/>
              <a:t> </a:t>
            </a:r>
            <a:r>
              <a:rPr lang="de-DE" baseline="0" dirty="0" err="1" smtClean="0"/>
              <a:t>of</a:t>
            </a:r>
            <a:r>
              <a:rPr lang="de-DE" baseline="0" dirty="0" smtClean="0"/>
              <a:t> </a:t>
            </a:r>
            <a:r>
              <a:rPr lang="de-DE" baseline="0" dirty="0" err="1" smtClean="0"/>
              <a:t>single</a:t>
            </a:r>
            <a:r>
              <a:rPr lang="de-DE" baseline="0" dirty="0" smtClean="0"/>
              <a:t> </a:t>
            </a:r>
            <a:r>
              <a:rPr lang="de-DE" baseline="0" dirty="0" err="1" smtClean="0"/>
              <a:t>tasking</a:t>
            </a:r>
            <a:endParaRPr lang="de-DE" baseline="0" dirty="0" smtClean="0"/>
          </a:p>
          <a:p>
            <a:pPr marL="220553" indent="-220553">
              <a:buAutoNum type="arabicParenR"/>
            </a:pPr>
            <a:r>
              <a:rPr lang="de-DE" baseline="0" dirty="0" smtClean="0"/>
              <a:t>The multi-</a:t>
            </a:r>
            <a:r>
              <a:rPr lang="de-DE" baseline="0" dirty="0" err="1" smtClean="0"/>
              <a:t>tasking</a:t>
            </a:r>
            <a:r>
              <a:rPr lang="de-DE" baseline="0" dirty="0" smtClean="0"/>
              <a:t> </a:t>
            </a:r>
            <a:r>
              <a:rPr lang="de-DE" baseline="0" dirty="0" err="1" smtClean="0"/>
              <a:t>while</a:t>
            </a:r>
            <a:r>
              <a:rPr lang="de-DE" baseline="0" dirty="0" smtClean="0"/>
              <a:t> </a:t>
            </a:r>
            <a:r>
              <a:rPr lang="de-DE" baseline="0" dirty="0" err="1" smtClean="0"/>
              <a:t>being</a:t>
            </a:r>
            <a:r>
              <a:rPr lang="de-DE" baseline="0" dirty="0" smtClean="0"/>
              <a:t> </a:t>
            </a:r>
            <a:r>
              <a:rPr lang="de-DE" baseline="0" dirty="0" err="1" smtClean="0"/>
              <a:t>with</a:t>
            </a:r>
            <a:r>
              <a:rPr lang="de-DE" baseline="0" dirty="0" smtClean="0"/>
              <a:t> </a:t>
            </a:r>
            <a:r>
              <a:rPr lang="de-DE" baseline="0" dirty="0" err="1" smtClean="0"/>
              <a:t>others</a:t>
            </a:r>
            <a:r>
              <a:rPr lang="de-DE" baseline="0" dirty="0" smtClean="0"/>
              <a:t> </a:t>
            </a:r>
            <a:r>
              <a:rPr lang="de-DE" baseline="0" dirty="0" err="1" smtClean="0"/>
              <a:t>is</a:t>
            </a:r>
            <a:r>
              <a:rPr lang="de-DE" baseline="0" dirty="0" smtClean="0"/>
              <a:t> </a:t>
            </a:r>
            <a:r>
              <a:rPr lang="de-DE" baseline="0" dirty="0" err="1" smtClean="0"/>
              <a:t>deeply</a:t>
            </a:r>
            <a:r>
              <a:rPr lang="de-DE" baseline="0" dirty="0" smtClean="0"/>
              <a:t> </a:t>
            </a:r>
            <a:r>
              <a:rPr lang="de-DE" baseline="0" dirty="0" err="1" smtClean="0"/>
              <a:t>rude</a:t>
            </a:r>
            <a:r>
              <a:rPr lang="de-DE" baseline="0" dirty="0" smtClean="0"/>
              <a:t> </a:t>
            </a:r>
            <a:r>
              <a:rPr lang="de-DE" baseline="0" dirty="0" err="1" smtClean="0"/>
              <a:t>and</a:t>
            </a:r>
            <a:r>
              <a:rPr lang="de-DE" baseline="0" dirty="0" smtClean="0"/>
              <a:t> </a:t>
            </a:r>
            <a:r>
              <a:rPr lang="de-DE" baseline="0" dirty="0" err="1" smtClean="0"/>
              <a:t>yet</a:t>
            </a:r>
            <a:r>
              <a:rPr lang="de-DE" baseline="0" dirty="0" smtClean="0"/>
              <a:t> </a:t>
            </a:r>
            <a:r>
              <a:rPr lang="de-DE" baseline="0" dirty="0" err="1" smtClean="0"/>
              <a:t>somehow</a:t>
            </a:r>
            <a:r>
              <a:rPr lang="de-DE" baseline="0" dirty="0" smtClean="0"/>
              <a:t> normal </a:t>
            </a:r>
          </a:p>
          <a:p>
            <a:pPr marL="220553" indent="-220553">
              <a:buAutoNum type="arabicParenR"/>
            </a:pPr>
            <a:endParaRPr lang="de-DE" dirty="0"/>
          </a:p>
        </p:txBody>
      </p:sp>
      <p:sp>
        <p:nvSpPr>
          <p:cNvPr id="4" name="Datumsplatzhalter 3"/>
          <p:cNvSpPr>
            <a:spLocks noGrp="1"/>
          </p:cNvSpPr>
          <p:nvPr>
            <p:ph type="dt" idx="10"/>
          </p:nvPr>
        </p:nvSpPr>
        <p:spPr/>
        <p:txBody>
          <a:bodyPr/>
          <a:lstStyle/>
          <a:p>
            <a:fld id="{5DCA447B-E2C7-46BA-B817-C70470584ED0}" type="datetime1">
              <a:rPr lang="de-DE" smtClean="0"/>
              <a:t>09/06/16</a:t>
            </a:fld>
            <a:endParaRPr lang="de-DE"/>
          </a:p>
        </p:txBody>
      </p:sp>
      <p:sp>
        <p:nvSpPr>
          <p:cNvPr id="5" name="Fußzeilenplatzhalter 4"/>
          <p:cNvSpPr>
            <a:spLocks noGrp="1"/>
          </p:cNvSpPr>
          <p:nvPr>
            <p:ph type="ftr" sz="quarter" idx="11"/>
          </p:nvPr>
        </p:nvSpPr>
        <p:spPr/>
        <p:txBody>
          <a:bodyPr/>
          <a:lstStyle/>
          <a:p>
            <a:r>
              <a:rPr lang="de-DE" smtClean="0"/>
              <a:t>Kalapa Academy GmbH</a:t>
            </a:r>
            <a:endParaRPr lang="de-DE"/>
          </a:p>
        </p:txBody>
      </p:sp>
      <p:sp>
        <p:nvSpPr>
          <p:cNvPr id="6" name="Kopfzeilenplatzhalter 5"/>
          <p:cNvSpPr>
            <a:spLocks noGrp="1"/>
          </p:cNvSpPr>
          <p:nvPr>
            <p:ph type="hdr" sz="quarter" idx="12"/>
          </p:nvPr>
        </p:nvSpPr>
        <p:spPr/>
        <p:txBody>
          <a:bodyPr/>
          <a:lstStyle/>
          <a:p>
            <a:r>
              <a:rPr lang="en-US" smtClean="0"/>
              <a:t>WorkingMind - Modul 2 - Attention and Concentration</a:t>
            </a:r>
            <a:endParaRPr lang="de-DE" dirty="0"/>
          </a:p>
        </p:txBody>
      </p:sp>
    </p:spTree>
    <p:extLst>
      <p:ext uri="{BB962C8B-B14F-4D97-AF65-F5344CB8AC3E}">
        <p14:creationId xmlns:p14="http://schemas.microsoft.com/office/powerpoint/2010/main" val="164404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today’s workplace multitasking is a natural response to the increased demand from a growing number of competing activities: phone calls, meetings, more travel to meet our remote clients or co-workers, events and dinners, an increasing volume of information, coming from many different sources (paper and electronic: pc, emails, social medias). </a:t>
            </a:r>
          </a:p>
          <a:p>
            <a:endParaRPr lang="en-US" dirty="0"/>
          </a:p>
          <a:p>
            <a:r>
              <a:rPr lang="en-US" dirty="0"/>
              <a:t>Changes in working life and organizational culture have contributed towards the drive to multi-task:</a:t>
            </a:r>
          </a:p>
          <a:p>
            <a:pPr marL="165415" indent="-165415">
              <a:buFont typeface="Arial" panose="020B0604020202020204" pitchFamily="34" charset="0"/>
              <a:buChar char="•"/>
            </a:pPr>
            <a:r>
              <a:rPr lang="en-US" dirty="0"/>
              <a:t>Flattening of organizational hierarchies, increased teamwork, unstable organizational structures, vague job descriptions , expansion of job roles.</a:t>
            </a:r>
          </a:p>
          <a:p>
            <a:pPr marL="165415" indent="-165415">
              <a:buFont typeface="Arial" panose="020B0604020202020204" pitchFamily="34" charset="0"/>
              <a:buChar char="•"/>
            </a:pPr>
            <a:r>
              <a:rPr lang="en-US" dirty="0"/>
              <a:t>Greater task variety, explosive growth in information processing (both through computers and also the workers)</a:t>
            </a:r>
          </a:p>
          <a:p>
            <a:pPr marL="165415" indent="-165415">
              <a:buFont typeface="Arial" panose="020B0604020202020204" pitchFamily="34" charset="0"/>
              <a:buChar char="•"/>
            </a:pPr>
            <a:r>
              <a:rPr lang="en-US" dirty="0"/>
              <a:t>Shorter product life cycles, shorter response times, immediate response technologies, </a:t>
            </a:r>
          </a:p>
          <a:p>
            <a:pPr marL="165415" indent="-165415">
              <a:buFont typeface="Arial" panose="020B0604020202020204" pitchFamily="34" charset="0"/>
              <a:buChar char="•"/>
            </a:pPr>
            <a:r>
              <a:rPr lang="en-US" dirty="0"/>
              <a:t>Just in time work, measured outcomes of clerical work.</a:t>
            </a:r>
          </a:p>
          <a:p>
            <a:pPr marL="165415" indent="-165415">
              <a:buFont typeface="Arial" panose="020B0604020202020204" pitchFamily="34" charset="0"/>
              <a:buChar char="•"/>
            </a:pPr>
            <a:endParaRPr lang="en-US" dirty="0"/>
          </a:p>
          <a:p>
            <a:pPr fontAlgn="base"/>
            <a:r>
              <a:rPr lang="en-US" dirty="0"/>
              <a:t>Real multitasking  does not really exist.  Human beings are not able to perform two cognitive tasks in parallel unless specifically trained to do so (***).  Brain activity occurs at either a conscious level or an unconscious level.  </a:t>
            </a:r>
            <a:br>
              <a:rPr lang="en-US" dirty="0"/>
            </a:br>
            <a:r>
              <a:rPr lang="en-US" dirty="0"/>
              <a:t>Conscious thoughts operate via our cortex, and can only process information serially (i.e., we can only hold one conscious thought in our brain at a time).  </a:t>
            </a:r>
            <a:br>
              <a:rPr lang="en-US" dirty="0"/>
            </a:br>
            <a:r>
              <a:rPr lang="en-US" dirty="0"/>
              <a:t>Unconscious thought operates via our sub-cortical regions, and can process parallel information.  </a:t>
            </a:r>
            <a:br>
              <a:rPr lang="en-US" dirty="0"/>
            </a:br>
            <a:r>
              <a:rPr lang="en-US" dirty="0"/>
              <a:t>Therefore, true multi-tasking can only happen if we are doing things which have been trained to the point of not requiring conscious thought; like driving the car to work (automated activity that does not require cognitive control) while talking on the phone. But when a difficult situation arises and conscious cognitive control is required (such we when there is a dangerous situation, or when we are trying to read a map and navigate) then we find we cannot do two things at once.</a:t>
            </a:r>
          </a:p>
          <a:p>
            <a:pPr fontAlgn="base"/>
            <a:endParaRPr lang="en-US" dirty="0"/>
          </a:p>
          <a:p>
            <a:pPr lvl="0" fontAlgn="base"/>
            <a:r>
              <a:rPr lang="en-US" dirty="0"/>
              <a:t>Most of the time, when we talk about multitasking we talk about working sequentially: , if we switch between tasks frequently, we interrupt ourselves frequently to do A and then B. </a:t>
            </a:r>
          </a:p>
          <a:p>
            <a:pPr lvl="0" fontAlgn="base"/>
            <a:endParaRPr lang="en-US" dirty="0"/>
          </a:p>
          <a:p>
            <a:pPr lvl="0" fontAlgn="base"/>
            <a:r>
              <a:rPr lang="en-US" dirty="0"/>
              <a:t>Continuous partial attention: we can half listen to something while doing something else and then switch our attention to the conversation and quickly mentally review (retrieve from short term auditory memory) the last few fractions of seconds of a conversation and then tune in.  However while we were doing something else, no cognitive processing of what was said occurred.</a:t>
            </a:r>
          </a:p>
          <a:p>
            <a:endParaRPr lang="de-CH" dirty="0"/>
          </a:p>
          <a:p>
            <a:r>
              <a:rPr lang="de-CH" b="1" u="sng" dirty="0">
                <a:solidFill>
                  <a:srgbClr val="7030A0"/>
                </a:solidFill>
              </a:rPr>
              <a:t>Extra </a:t>
            </a:r>
            <a:r>
              <a:rPr lang="de-CH" b="1" u="sng" dirty="0" err="1">
                <a:solidFill>
                  <a:srgbClr val="7030A0"/>
                </a:solidFill>
              </a:rPr>
              <a:t>notes</a:t>
            </a:r>
            <a:r>
              <a:rPr lang="de-CH" b="1" u="sng" dirty="0">
                <a:solidFill>
                  <a:srgbClr val="7030A0"/>
                </a:solidFill>
              </a:rPr>
              <a:t> </a:t>
            </a:r>
          </a:p>
          <a:p>
            <a:r>
              <a:rPr lang="de-CH" dirty="0">
                <a:solidFill>
                  <a:srgbClr val="7030A0"/>
                </a:solidFill>
              </a:rPr>
              <a:t>(***) «</a:t>
            </a:r>
            <a:r>
              <a:rPr lang="en-US" dirty="0">
                <a:solidFill>
                  <a:srgbClr val="7030A0"/>
                </a:solidFill>
              </a:rPr>
              <a:t>Paul Dux, a neuroscientist at Australia’s Queensland University trained people over two weeks to do two very simple tasks at the same time: pressing a button in response to a visual cue and saying a word in response to a verbal cue. </a:t>
            </a:r>
            <a:br>
              <a:rPr lang="en-US" dirty="0">
                <a:solidFill>
                  <a:srgbClr val="7030A0"/>
                </a:solidFill>
              </a:rPr>
            </a:br>
            <a:r>
              <a:rPr lang="en-US" dirty="0">
                <a:solidFill>
                  <a:srgbClr val="7030A0"/>
                </a:solidFill>
              </a:rPr>
              <a:t>He found the volunteers got significantly faster at the tasks, and their brains processed information more quickly. But Dux admits it’s not true multi-tasking of the sort that could enable us to achieve several complex things quickly.”</a:t>
            </a:r>
          </a:p>
          <a:p>
            <a:r>
              <a:rPr lang="en-US" dirty="0">
                <a:solidFill>
                  <a:srgbClr val="7030A0"/>
                </a:solidFill>
                <a:hlinkClick r:id="rId3"/>
              </a:rPr>
              <a:t>http://www.dailymail.co.uk/health/article-1205669/Is-multi-tasking-bad-brain-Experts-reveal-hidden-perils-juggling-jobs.html#ixzz3cHffqOgP</a:t>
            </a:r>
            <a:endParaRPr lang="en-US" dirty="0">
              <a:solidFill>
                <a:srgbClr val="7030A0"/>
              </a:solidFill>
            </a:endParaRPr>
          </a:p>
          <a:p>
            <a:endParaRPr lang="de-CH" dirty="0">
              <a:solidFill>
                <a:srgbClr val="7030A0"/>
              </a:solidFill>
            </a:endParaRPr>
          </a:p>
          <a:p>
            <a:r>
              <a:rPr lang="de-CH" dirty="0">
                <a:solidFill>
                  <a:srgbClr val="7030A0"/>
                </a:solidFill>
              </a:rPr>
              <a:t>A </a:t>
            </a:r>
            <a:r>
              <a:rPr lang="de-CH" dirty="0" err="1">
                <a:solidFill>
                  <a:srgbClr val="7030A0"/>
                </a:solidFill>
              </a:rPr>
              <a:t>common</a:t>
            </a:r>
            <a:r>
              <a:rPr lang="de-CH" dirty="0">
                <a:solidFill>
                  <a:srgbClr val="7030A0"/>
                </a:solidFill>
              </a:rPr>
              <a:t> </a:t>
            </a:r>
            <a:r>
              <a:rPr lang="de-CH" dirty="0" err="1">
                <a:solidFill>
                  <a:srgbClr val="7030A0"/>
                </a:solidFill>
              </a:rPr>
              <a:t>assumption</a:t>
            </a:r>
            <a:r>
              <a:rPr lang="de-CH" dirty="0">
                <a:solidFill>
                  <a:srgbClr val="7030A0"/>
                </a:solidFill>
              </a:rPr>
              <a:t> </a:t>
            </a:r>
            <a:r>
              <a:rPr lang="de-CH" dirty="0" err="1">
                <a:solidFill>
                  <a:srgbClr val="7030A0"/>
                </a:solidFill>
              </a:rPr>
              <a:t>that</a:t>
            </a:r>
            <a:r>
              <a:rPr lang="de-CH" dirty="0">
                <a:solidFill>
                  <a:srgbClr val="7030A0"/>
                </a:solidFill>
              </a:rPr>
              <a:t> </a:t>
            </a:r>
            <a:r>
              <a:rPr lang="de-CH" dirty="0" err="1">
                <a:solidFill>
                  <a:srgbClr val="7030A0"/>
                </a:solidFill>
              </a:rPr>
              <a:t>women</a:t>
            </a:r>
            <a:r>
              <a:rPr lang="de-CH" dirty="0">
                <a:solidFill>
                  <a:srgbClr val="7030A0"/>
                </a:solidFill>
              </a:rPr>
              <a:t> </a:t>
            </a:r>
            <a:r>
              <a:rPr lang="de-CH" dirty="0" err="1">
                <a:solidFill>
                  <a:srgbClr val="7030A0"/>
                </a:solidFill>
              </a:rPr>
              <a:t>can</a:t>
            </a:r>
            <a:r>
              <a:rPr lang="de-CH" dirty="0">
                <a:solidFill>
                  <a:srgbClr val="7030A0"/>
                </a:solidFill>
              </a:rPr>
              <a:t> </a:t>
            </a:r>
            <a:r>
              <a:rPr lang="de-CH" dirty="0" err="1">
                <a:solidFill>
                  <a:srgbClr val="7030A0"/>
                </a:solidFill>
              </a:rPr>
              <a:t>mutlitask</a:t>
            </a:r>
            <a:r>
              <a:rPr lang="de-CH" dirty="0">
                <a:solidFill>
                  <a:srgbClr val="7030A0"/>
                </a:solidFill>
              </a:rPr>
              <a:t> </a:t>
            </a:r>
            <a:r>
              <a:rPr lang="de-CH" dirty="0" err="1">
                <a:solidFill>
                  <a:srgbClr val="7030A0"/>
                </a:solidFill>
              </a:rPr>
              <a:t>while</a:t>
            </a:r>
            <a:r>
              <a:rPr lang="de-CH" dirty="0">
                <a:solidFill>
                  <a:srgbClr val="7030A0"/>
                </a:solidFill>
              </a:rPr>
              <a:t> </a:t>
            </a:r>
            <a:r>
              <a:rPr lang="de-CH" dirty="0" err="1">
                <a:solidFill>
                  <a:srgbClr val="7030A0"/>
                </a:solidFill>
              </a:rPr>
              <a:t>men</a:t>
            </a:r>
            <a:r>
              <a:rPr lang="de-CH" dirty="0">
                <a:solidFill>
                  <a:srgbClr val="7030A0"/>
                </a:solidFill>
              </a:rPr>
              <a:t> </a:t>
            </a:r>
            <a:r>
              <a:rPr lang="de-CH" dirty="0" err="1">
                <a:solidFill>
                  <a:srgbClr val="7030A0"/>
                </a:solidFill>
              </a:rPr>
              <a:t>cannot</a:t>
            </a:r>
            <a:r>
              <a:rPr lang="de-CH" dirty="0">
                <a:solidFill>
                  <a:srgbClr val="7030A0"/>
                </a:solidFill>
              </a:rPr>
              <a:t> </a:t>
            </a:r>
            <a:r>
              <a:rPr lang="de-CH" dirty="0" err="1">
                <a:solidFill>
                  <a:srgbClr val="7030A0"/>
                </a:solidFill>
              </a:rPr>
              <a:t>is</a:t>
            </a:r>
            <a:r>
              <a:rPr lang="de-CH" dirty="0">
                <a:solidFill>
                  <a:srgbClr val="7030A0"/>
                </a:solidFill>
              </a:rPr>
              <a:t> </a:t>
            </a:r>
            <a:r>
              <a:rPr lang="de-CH" dirty="0" err="1">
                <a:solidFill>
                  <a:srgbClr val="7030A0"/>
                </a:solidFill>
              </a:rPr>
              <a:t>actually</a:t>
            </a:r>
            <a:r>
              <a:rPr lang="de-CH" dirty="0">
                <a:solidFill>
                  <a:srgbClr val="7030A0"/>
                </a:solidFill>
              </a:rPr>
              <a:t> not </a:t>
            </a:r>
            <a:r>
              <a:rPr lang="de-CH" dirty="0" err="1">
                <a:solidFill>
                  <a:srgbClr val="7030A0"/>
                </a:solidFill>
              </a:rPr>
              <a:t>true</a:t>
            </a:r>
            <a:r>
              <a:rPr lang="de-CH" dirty="0">
                <a:solidFill>
                  <a:srgbClr val="7030A0"/>
                </a:solidFill>
              </a:rPr>
              <a:t>. Research </a:t>
            </a:r>
            <a:r>
              <a:rPr lang="de-CH" dirty="0" err="1">
                <a:solidFill>
                  <a:srgbClr val="7030A0"/>
                </a:solidFill>
              </a:rPr>
              <a:t>has</a:t>
            </a:r>
            <a:r>
              <a:rPr lang="de-CH" dirty="0">
                <a:solidFill>
                  <a:srgbClr val="7030A0"/>
                </a:solidFill>
              </a:rPr>
              <a:t> </a:t>
            </a:r>
            <a:r>
              <a:rPr lang="de-CH" dirty="0" err="1">
                <a:solidFill>
                  <a:srgbClr val="7030A0"/>
                </a:solidFill>
              </a:rPr>
              <a:t>shown</a:t>
            </a:r>
            <a:r>
              <a:rPr lang="de-CH" dirty="0">
                <a:solidFill>
                  <a:srgbClr val="7030A0"/>
                </a:solidFill>
              </a:rPr>
              <a:t> </a:t>
            </a:r>
            <a:r>
              <a:rPr lang="de-CH" dirty="0" err="1">
                <a:solidFill>
                  <a:srgbClr val="7030A0"/>
                </a:solidFill>
              </a:rPr>
              <a:t>that</a:t>
            </a:r>
            <a:r>
              <a:rPr lang="de-CH" dirty="0">
                <a:solidFill>
                  <a:srgbClr val="7030A0"/>
                </a:solidFill>
              </a:rPr>
              <a:t> </a:t>
            </a:r>
            <a:r>
              <a:rPr lang="de-CH" dirty="0" err="1">
                <a:solidFill>
                  <a:srgbClr val="7030A0"/>
                </a:solidFill>
              </a:rPr>
              <a:t>we</a:t>
            </a:r>
            <a:r>
              <a:rPr lang="de-CH" dirty="0">
                <a:solidFill>
                  <a:srgbClr val="7030A0"/>
                </a:solidFill>
              </a:rPr>
              <a:t> </a:t>
            </a:r>
            <a:r>
              <a:rPr lang="de-CH" dirty="0" err="1">
                <a:solidFill>
                  <a:srgbClr val="7030A0"/>
                </a:solidFill>
              </a:rPr>
              <a:t>have</a:t>
            </a:r>
            <a:r>
              <a:rPr lang="de-CH" dirty="0">
                <a:solidFill>
                  <a:srgbClr val="7030A0"/>
                </a:solidFill>
              </a:rPr>
              <a:t> </a:t>
            </a:r>
            <a:r>
              <a:rPr lang="de-CH" dirty="0" err="1">
                <a:solidFill>
                  <a:srgbClr val="7030A0"/>
                </a:solidFill>
              </a:rPr>
              <a:t>the</a:t>
            </a:r>
            <a:r>
              <a:rPr lang="de-CH" dirty="0">
                <a:solidFill>
                  <a:srgbClr val="7030A0"/>
                </a:solidFill>
              </a:rPr>
              <a:t> same </a:t>
            </a:r>
            <a:r>
              <a:rPr lang="de-CH" dirty="0" err="1">
                <a:solidFill>
                  <a:srgbClr val="7030A0"/>
                </a:solidFill>
              </a:rPr>
              <a:t>ability</a:t>
            </a:r>
            <a:r>
              <a:rPr lang="de-CH" dirty="0">
                <a:solidFill>
                  <a:srgbClr val="7030A0"/>
                </a:solidFill>
              </a:rPr>
              <a:t> in </a:t>
            </a:r>
            <a:r>
              <a:rPr lang="de-CH" dirty="0" err="1">
                <a:solidFill>
                  <a:srgbClr val="7030A0"/>
                </a:solidFill>
              </a:rPr>
              <a:t>this</a:t>
            </a:r>
            <a:r>
              <a:rPr lang="de-CH" dirty="0">
                <a:solidFill>
                  <a:srgbClr val="7030A0"/>
                </a:solidFill>
              </a:rPr>
              <a:t> </a:t>
            </a:r>
            <a:r>
              <a:rPr lang="de-CH" dirty="0" err="1">
                <a:solidFill>
                  <a:srgbClr val="7030A0"/>
                </a:solidFill>
              </a:rPr>
              <a:t>regard</a:t>
            </a:r>
            <a:r>
              <a:rPr lang="de-CH" dirty="0">
                <a:solidFill>
                  <a:srgbClr val="7030A0"/>
                </a:solidFill>
              </a:rPr>
              <a:t>.</a:t>
            </a:r>
            <a:endParaRPr lang="en-US" dirty="0">
              <a:solidFill>
                <a:srgbClr val="7030A0"/>
              </a:solidFill>
            </a:endParaRPr>
          </a:p>
          <a:p>
            <a:pPr marL="165415" indent="-165415">
              <a:buFont typeface="Arial" panose="020B0604020202020204" pitchFamily="34" charset="0"/>
              <a:buChar char="•"/>
            </a:pPr>
            <a:endParaRPr lang="en-US" dirty="0"/>
          </a:p>
          <a:p>
            <a:endParaRPr lang="de-DE" baseline="0" dirty="0" smtClean="0"/>
          </a:p>
        </p:txBody>
      </p:sp>
      <p:sp>
        <p:nvSpPr>
          <p:cNvPr id="4" name="Foliennummernplatzhalter 3"/>
          <p:cNvSpPr>
            <a:spLocks noGrp="1"/>
          </p:cNvSpPr>
          <p:nvPr>
            <p:ph type="sldNum" sz="quarter" idx="10"/>
          </p:nvPr>
        </p:nvSpPr>
        <p:spPr/>
        <p:txBody>
          <a:bodyPr/>
          <a:lstStyle/>
          <a:p>
            <a:fld id="{43C1C594-171E-4EDA-A5D6-D059A98F2408}" type="slidenum">
              <a:rPr lang="de-DE" smtClean="0"/>
              <a:t>12</a:t>
            </a:fld>
            <a:endParaRPr lang="de-DE"/>
          </a:p>
        </p:txBody>
      </p:sp>
      <p:sp>
        <p:nvSpPr>
          <p:cNvPr id="5" name="Datumsplatzhalter 4"/>
          <p:cNvSpPr>
            <a:spLocks noGrp="1"/>
          </p:cNvSpPr>
          <p:nvPr>
            <p:ph type="dt" idx="11"/>
          </p:nvPr>
        </p:nvSpPr>
        <p:spPr/>
        <p:txBody>
          <a:bodyPr/>
          <a:lstStyle/>
          <a:p>
            <a:fld id="{6661D63C-79FD-4802-901F-44EE41398D97}" type="datetime1">
              <a:rPr lang="de-DE" smtClean="0"/>
              <a:t>09/06/16</a:t>
            </a:fld>
            <a:endParaRPr lang="de-DE"/>
          </a:p>
        </p:txBody>
      </p:sp>
      <p:sp>
        <p:nvSpPr>
          <p:cNvPr id="6" name="Fußzeilenplatzhalter 5"/>
          <p:cNvSpPr>
            <a:spLocks noGrp="1"/>
          </p:cNvSpPr>
          <p:nvPr>
            <p:ph type="ftr" sz="quarter" idx="12"/>
          </p:nvPr>
        </p:nvSpPr>
        <p:spPr/>
        <p:txBody>
          <a:bodyPr/>
          <a:lstStyle/>
          <a:p>
            <a:r>
              <a:rPr lang="de-DE" smtClean="0"/>
              <a:t>Kalapa Academy GmbH</a:t>
            </a:r>
            <a:endParaRPr lang="de-DE"/>
          </a:p>
        </p:txBody>
      </p:sp>
      <p:sp>
        <p:nvSpPr>
          <p:cNvPr id="7" name="Kopfzeilenplatzhalter 6"/>
          <p:cNvSpPr>
            <a:spLocks noGrp="1"/>
          </p:cNvSpPr>
          <p:nvPr>
            <p:ph type="hdr" sz="quarter" idx="13"/>
          </p:nvPr>
        </p:nvSpPr>
        <p:spPr/>
        <p:txBody>
          <a:bodyPr/>
          <a:lstStyle/>
          <a:p>
            <a:r>
              <a:rPr lang="en-US" smtClean="0"/>
              <a:t>WorkingMind - Modul 2 - Attention and Concentration</a:t>
            </a:r>
            <a:endParaRPr lang="de-DE" dirty="0"/>
          </a:p>
        </p:txBody>
      </p:sp>
    </p:spTree>
    <p:extLst>
      <p:ext uri="{BB962C8B-B14F-4D97-AF65-F5344CB8AC3E}">
        <p14:creationId xmlns:p14="http://schemas.microsoft.com/office/powerpoint/2010/main" val="202456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today’s workplace multitasking is a natural response to the increased demand from a growing number of competing activities: phone calls, meetings, more travel to meet our remote clients or co-workers, events and dinners, an increasing volume of information, coming from many different sources (paper and electronic: pc, emails, social medias). </a:t>
            </a:r>
          </a:p>
          <a:p>
            <a:endParaRPr lang="en-US" dirty="0"/>
          </a:p>
          <a:p>
            <a:r>
              <a:rPr lang="en-US" dirty="0"/>
              <a:t>Changes in working life and organizational culture have contributed towards the drive to multi-task:</a:t>
            </a:r>
          </a:p>
          <a:p>
            <a:pPr marL="165415" indent="-165415">
              <a:buFont typeface="Arial" panose="020B0604020202020204" pitchFamily="34" charset="0"/>
              <a:buChar char="•"/>
            </a:pPr>
            <a:r>
              <a:rPr lang="en-US" dirty="0"/>
              <a:t>Flattening of organizational hierarchies, increased teamwork, unstable organizational structures, vague job descriptions , expansion of job roles.</a:t>
            </a:r>
          </a:p>
          <a:p>
            <a:pPr marL="165415" indent="-165415">
              <a:buFont typeface="Arial" panose="020B0604020202020204" pitchFamily="34" charset="0"/>
              <a:buChar char="•"/>
            </a:pPr>
            <a:r>
              <a:rPr lang="en-US" dirty="0"/>
              <a:t>Greater task variety, explosive growth in information processing (both through computers and also the workers)</a:t>
            </a:r>
          </a:p>
          <a:p>
            <a:pPr marL="165415" indent="-165415">
              <a:buFont typeface="Arial" panose="020B0604020202020204" pitchFamily="34" charset="0"/>
              <a:buChar char="•"/>
            </a:pPr>
            <a:r>
              <a:rPr lang="en-US" dirty="0"/>
              <a:t>Shorter product life cycles, shorter response times, immediate response technologies, </a:t>
            </a:r>
          </a:p>
          <a:p>
            <a:pPr marL="165415" indent="-165415">
              <a:buFont typeface="Arial" panose="020B0604020202020204" pitchFamily="34" charset="0"/>
              <a:buChar char="•"/>
            </a:pPr>
            <a:r>
              <a:rPr lang="en-US" dirty="0"/>
              <a:t>Just in time work, measured outcomes of clerical work.</a:t>
            </a:r>
          </a:p>
          <a:p>
            <a:pPr marL="165415" indent="-165415">
              <a:buFont typeface="Arial" panose="020B0604020202020204" pitchFamily="34" charset="0"/>
              <a:buChar char="•"/>
            </a:pPr>
            <a:endParaRPr lang="en-US" dirty="0"/>
          </a:p>
          <a:p>
            <a:pPr fontAlgn="base"/>
            <a:r>
              <a:rPr lang="en-US" dirty="0"/>
              <a:t>Real multitasking  does not really exist.  Human beings are not able to perform two cognitive tasks in parallel unless specifically trained to do so (***).  Brain activity occurs at either a conscious level or an unconscious level.  </a:t>
            </a:r>
            <a:br>
              <a:rPr lang="en-US" dirty="0"/>
            </a:br>
            <a:r>
              <a:rPr lang="en-US" dirty="0"/>
              <a:t>Conscious thoughts operate via our cortex, and can only process information serially (i.e., we can only hold one conscious thought in our brain at a time).  </a:t>
            </a:r>
            <a:br>
              <a:rPr lang="en-US" dirty="0"/>
            </a:br>
            <a:r>
              <a:rPr lang="en-US" dirty="0"/>
              <a:t>Unconscious thought operates via our sub-cortical regions, and can process parallel information.  </a:t>
            </a:r>
            <a:br>
              <a:rPr lang="en-US" dirty="0"/>
            </a:br>
            <a:r>
              <a:rPr lang="en-US" dirty="0"/>
              <a:t>Therefore, true multi-tasking can only happen if we are doing things which have been trained to the point of not requiring conscious thought; like driving the car to work (automated activity that does not require cognitive control) while talking on the phone. But when a difficult situation arises and conscious cognitive control is required (such we when there is a dangerous situation, or when we are trying to read a map and navigate) then we find we cannot do two things at once.</a:t>
            </a:r>
          </a:p>
          <a:p>
            <a:pPr fontAlgn="base"/>
            <a:endParaRPr lang="en-US" dirty="0"/>
          </a:p>
          <a:p>
            <a:pPr lvl="0" fontAlgn="base"/>
            <a:r>
              <a:rPr lang="en-US" dirty="0"/>
              <a:t>Most of the time, when we talk about multitasking we talk about working sequentially: , if we switch between tasks frequently, we interrupt ourselves frequently to do A and then B. </a:t>
            </a:r>
          </a:p>
          <a:p>
            <a:pPr lvl="0" fontAlgn="base"/>
            <a:endParaRPr lang="en-US" dirty="0"/>
          </a:p>
          <a:p>
            <a:pPr lvl="0" fontAlgn="base"/>
            <a:r>
              <a:rPr lang="en-US" dirty="0"/>
              <a:t>Continuous partial attention: we can half listen to something while doing something else and then switch our attention to the conversation and quickly mentally review (retrieve from short term auditory memory) the last few fractions of seconds of a conversation and then tune in.  However while we were doing something else, no cognitive processing of what was said occurred.</a:t>
            </a:r>
          </a:p>
          <a:p>
            <a:endParaRPr lang="de-CH" dirty="0"/>
          </a:p>
          <a:p>
            <a:r>
              <a:rPr lang="de-CH" b="1" u="sng" dirty="0">
                <a:solidFill>
                  <a:srgbClr val="7030A0"/>
                </a:solidFill>
              </a:rPr>
              <a:t>Extra </a:t>
            </a:r>
            <a:r>
              <a:rPr lang="de-CH" b="1" u="sng" dirty="0" err="1">
                <a:solidFill>
                  <a:srgbClr val="7030A0"/>
                </a:solidFill>
              </a:rPr>
              <a:t>notes</a:t>
            </a:r>
            <a:r>
              <a:rPr lang="de-CH" b="1" u="sng" dirty="0">
                <a:solidFill>
                  <a:srgbClr val="7030A0"/>
                </a:solidFill>
              </a:rPr>
              <a:t> </a:t>
            </a:r>
          </a:p>
          <a:p>
            <a:r>
              <a:rPr lang="de-CH" dirty="0">
                <a:solidFill>
                  <a:srgbClr val="7030A0"/>
                </a:solidFill>
              </a:rPr>
              <a:t>(***) «</a:t>
            </a:r>
            <a:r>
              <a:rPr lang="en-US" dirty="0">
                <a:solidFill>
                  <a:srgbClr val="7030A0"/>
                </a:solidFill>
              </a:rPr>
              <a:t>Paul Dux, a neuroscientist at Australia’s Queensland University trained people over two weeks to do two very simple tasks at the same time: pressing a button in response to a visual cue and saying a word in response to a verbal cue. </a:t>
            </a:r>
            <a:br>
              <a:rPr lang="en-US" dirty="0">
                <a:solidFill>
                  <a:srgbClr val="7030A0"/>
                </a:solidFill>
              </a:rPr>
            </a:br>
            <a:r>
              <a:rPr lang="en-US" dirty="0">
                <a:solidFill>
                  <a:srgbClr val="7030A0"/>
                </a:solidFill>
              </a:rPr>
              <a:t>He found the volunteers got significantly faster at the tasks, and their brains processed information more quickly. But Dux admits it’s not true multi-tasking of the sort that could enable us to achieve several complex things quickly.”</a:t>
            </a:r>
          </a:p>
          <a:p>
            <a:r>
              <a:rPr lang="en-US" dirty="0">
                <a:solidFill>
                  <a:srgbClr val="7030A0"/>
                </a:solidFill>
                <a:hlinkClick r:id="rId3"/>
              </a:rPr>
              <a:t>http://www.dailymail.co.uk/health/article-1205669/Is-multi-tasking-bad-brain-Experts-reveal-hidden-perils-juggling-jobs.html#ixzz3cHffqOgP</a:t>
            </a:r>
            <a:endParaRPr lang="en-US" dirty="0">
              <a:solidFill>
                <a:srgbClr val="7030A0"/>
              </a:solidFill>
            </a:endParaRPr>
          </a:p>
          <a:p>
            <a:endParaRPr lang="de-CH" dirty="0">
              <a:solidFill>
                <a:srgbClr val="7030A0"/>
              </a:solidFill>
            </a:endParaRPr>
          </a:p>
          <a:p>
            <a:r>
              <a:rPr lang="de-CH" dirty="0">
                <a:solidFill>
                  <a:srgbClr val="7030A0"/>
                </a:solidFill>
              </a:rPr>
              <a:t>A </a:t>
            </a:r>
            <a:r>
              <a:rPr lang="de-CH" dirty="0" err="1">
                <a:solidFill>
                  <a:srgbClr val="7030A0"/>
                </a:solidFill>
              </a:rPr>
              <a:t>common</a:t>
            </a:r>
            <a:r>
              <a:rPr lang="de-CH" dirty="0">
                <a:solidFill>
                  <a:srgbClr val="7030A0"/>
                </a:solidFill>
              </a:rPr>
              <a:t> </a:t>
            </a:r>
            <a:r>
              <a:rPr lang="de-CH" dirty="0" err="1">
                <a:solidFill>
                  <a:srgbClr val="7030A0"/>
                </a:solidFill>
              </a:rPr>
              <a:t>assumption</a:t>
            </a:r>
            <a:r>
              <a:rPr lang="de-CH" dirty="0">
                <a:solidFill>
                  <a:srgbClr val="7030A0"/>
                </a:solidFill>
              </a:rPr>
              <a:t> </a:t>
            </a:r>
            <a:r>
              <a:rPr lang="de-CH" dirty="0" err="1">
                <a:solidFill>
                  <a:srgbClr val="7030A0"/>
                </a:solidFill>
              </a:rPr>
              <a:t>that</a:t>
            </a:r>
            <a:r>
              <a:rPr lang="de-CH" dirty="0">
                <a:solidFill>
                  <a:srgbClr val="7030A0"/>
                </a:solidFill>
              </a:rPr>
              <a:t> </a:t>
            </a:r>
            <a:r>
              <a:rPr lang="de-CH" dirty="0" err="1">
                <a:solidFill>
                  <a:srgbClr val="7030A0"/>
                </a:solidFill>
              </a:rPr>
              <a:t>women</a:t>
            </a:r>
            <a:r>
              <a:rPr lang="de-CH" dirty="0">
                <a:solidFill>
                  <a:srgbClr val="7030A0"/>
                </a:solidFill>
              </a:rPr>
              <a:t> </a:t>
            </a:r>
            <a:r>
              <a:rPr lang="de-CH" dirty="0" err="1">
                <a:solidFill>
                  <a:srgbClr val="7030A0"/>
                </a:solidFill>
              </a:rPr>
              <a:t>can</a:t>
            </a:r>
            <a:r>
              <a:rPr lang="de-CH" dirty="0">
                <a:solidFill>
                  <a:srgbClr val="7030A0"/>
                </a:solidFill>
              </a:rPr>
              <a:t> </a:t>
            </a:r>
            <a:r>
              <a:rPr lang="de-CH" dirty="0" err="1">
                <a:solidFill>
                  <a:srgbClr val="7030A0"/>
                </a:solidFill>
              </a:rPr>
              <a:t>mutlitask</a:t>
            </a:r>
            <a:r>
              <a:rPr lang="de-CH" dirty="0">
                <a:solidFill>
                  <a:srgbClr val="7030A0"/>
                </a:solidFill>
              </a:rPr>
              <a:t> </a:t>
            </a:r>
            <a:r>
              <a:rPr lang="de-CH" dirty="0" err="1">
                <a:solidFill>
                  <a:srgbClr val="7030A0"/>
                </a:solidFill>
              </a:rPr>
              <a:t>while</a:t>
            </a:r>
            <a:r>
              <a:rPr lang="de-CH" dirty="0">
                <a:solidFill>
                  <a:srgbClr val="7030A0"/>
                </a:solidFill>
              </a:rPr>
              <a:t> </a:t>
            </a:r>
            <a:r>
              <a:rPr lang="de-CH" dirty="0" err="1">
                <a:solidFill>
                  <a:srgbClr val="7030A0"/>
                </a:solidFill>
              </a:rPr>
              <a:t>men</a:t>
            </a:r>
            <a:r>
              <a:rPr lang="de-CH" dirty="0">
                <a:solidFill>
                  <a:srgbClr val="7030A0"/>
                </a:solidFill>
              </a:rPr>
              <a:t> </a:t>
            </a:r>
            <a:r>
              <a:rPr lang="de-CH" dirty="0" err="1">
                <a:solidFill>
                  <a:srgbClr val="7030A0"/>
                </a:solidFill>
              </a:rPr>
              <a:t>cannot</a:t>
            </a:r>
            <a:r>
              <a:rPr lang="de-CH" dirty="0">
                <a:solidFill>
                  <a:srgbClr val="7030A0"/>
                </a:solidFill>
              </a:rPr>
              <a:t> </a:t>
            </a:r>
            <a:r>
              <a:rPr lang="de-CH" dirty="0" err="1">
                <a:solidFill>
                  <a:srgbClr val="7030A0"/>
                </a:solidFill>
              </a:rPr>
              <a:t>is</a:t>
            </a:r>
            <a:r>
              <a:rPr lang="de-CH" dirty="0">
                <a:solidFill>
                  <a:srgbClr val="7030A0"/>
                </a:solidFill>
              </a:rPr>
              <a:t> </a:t>
            </a:r>
            <a:r>
              <a:rPr lang="de-CH" dirty="0" err="1">
                <a:solidFill>
                  <a:srgbClr val="7030A0"/>
                </a:solidFill>
              </a:rPr>
              <a:t>actually</a:t>
            </a:r>
            <a:r>
              <a:rPr lang="de-CH" dirty="0">
                <a:solidFill>
                  <a:srgbClr val="7030A0"/>
                </a:solidFill>
              </a:rPr>
              <a:t> not </a:t>
            </a:r>
            <a:r>
              <a:rPr lang="de-CH" dirty="0" err="1">
                <a:solidFill>
                  <a:srgbClr val="7030A0"/>
                </a:solidFill>
              </a:rPr>
              <a:t>true</a:t>
            </a:r>
            <a:r>
              <a:rPr lang="de-CH" dirty="0">
                <a:solidFill>
                  <a:srgbClr val="7030A0"/>
                </a:solidFill>
              </a:rPr>
              <a:t>. Research </a:t>
            </a:r>
            <a:r>
              <a:rPr lang="de-CH" dirty="0" err="1">
                <a:solidFill>
                  <a:srgbClr val="7030A0"/>
                </a:solidFill>
              </a:rPr>
              <a:t>has</a:t>
            </a:r>
            <a:r>
              <a:rPr lang="de-CH" dirty="0">
                <a:solidFill>
                  <a:srgbClr val="7030A0"/>
                </a:solidFill>
              </a:rPr>
              <a:t> </a:t>
            </a:r>
            <a:r>
              <a:rPr lang="de-CH" dirty="0" err="1">
                <a:solidFill>
                  <a:srgbClr val="7030A0"/>
                </a:solidFill>
              </a:rPr>
              <a:t>shown</a:t>
            </a:r>
            <a:r>
              <a:rPr lang="de-CH" dirty="0">
                <a:solidFill>
                  <a:srgbClr val="7030A0"/>
                </a:solidFill>
              </a:rPr>
              <a:t> </a:t>
            </a:r>
            <a:r>
              <a:rPr lang="de-CH" dirty="0" err="1">
                <a:solidFill>
                  <a:srgbClr val="7030A0"/>
                </a:solidFill>
              </a:rPr>
              <a:t>that</a:t>
            </a:r>
            <a:r>
              <a:rPr lang="de-CH" dirty="0">
                <a:solidFill>
                  <a:srgbClr val="7030A0"/>
                </a:solidFill>
              </a:rPr>
              <a:t> </a:t>
            </a:r>
            <a:r>
              <a:rPr lang="de-CH" dirty="0" err="1">
                <a:solidFill>
                  <a:srgbClr val="7030A0"/>
                </a:solidFill>
              </a:rPr>
              <a:t>we</a:t>
            </a:r>
            <a:r>
              <a:rPr lang="de-CH" dirty="0">
                <a:solidFill>
                  <a:srgbClr val="7030A0"/>
                </a:solidFill>
              </a:rPr>
              <a:t> </a:t>
            </a:r>
            <a:r>
              <a:rPr lang="de-CH" dirty="0" err="1">
                <a:solidFill>
                  <a:srgbClr val="7030A0"/>
                </a:solidFill>
              </a:rPr>
              <a:t>have</a:t>
            </a:r>
            <a:r>
              <a:rPr lang="de-CH" dirty="0">
                <a:solidFill>
                  <a:srgbClr val="7030A0"/>
                </a:solidFill>
              </a:rPr>
              <a:t> </a:t>
            </a:r>
            <a:r>
              <a:rPr lang="de-CH" dirty="0" err="1">
                <a:solidFill>
                  <a:srgbClr val="7030A0"/>
                </a:solidFill>
              </a:rPr>
              <a:t>the</a:t>
            </a:r>
            <a:r>
              <a:rPr lang="de-CH" dirty="0">
                <a:solidFill>
                  <a:srgbClr val="7030A0"/>
                </a:solidFill>
              </a:rPr>
              <a:t> same </a:t>
            </a:r>
            <a:r>
              <a:rPr lang="de-CH" dirty="0" err="1">
                <a:solidFill>
                  <a:srgbClr val="7030A0"/>
                </a:solidFill>
              </a:rPr>
              <a:t>ability</a:t>
            </a:r>
            <a:r>
              <a:rPr lang="de-CH" dirty="0">
                <a:solidFill>
                  <a:srgbClr val="7030A0"/>
                </a:solidFill>
              </a:rPr>
              <a:t> in </a:t>
            </a:r>
            <a:r>
              <a:rPr lang="de-CH" dirty="0" err="1">
                <a:solidFill>
                  <a:srgbClr val="7030A0"/>
                </a:solidFill>
              </a:rPr>
              <a:t>this</a:t>
            </a:r>
            <a:r>
              <a:rPr lang="de-CH" dirty="0">
                <a:solidFill>
                  <a:srgbClr val="7030A0"/>
                </a:solidFill>
              </a:rPr>
              <a:t> </a:t>
            </a:r>
            <a:r>
              <a:rPr lang="de-CH" dirty="0" err="1">
                <a:solidFill>
                  <a:srgbClr val="7030A0"/>
                </a:solidFill>
              </a:rPr>
              <a:t>regard</a:t>
            </a:r>
            <a:r>
              <a:rPr lang="de-CH" dirty="0">
                <a:solidFill>
                  <a:srgbClr val="7030A0"/>
                </a:solidFill>
              </a:rPr>
              <a:t>.</a:t>
            </a:r>
            <a:endParaRPr lang="en-US" dirty="0">
              <a:solidFill>
                <a:srgbClr val="7030A0"/>
              </a:solidFill>
            </a:endParaRPr>
          </a:p>
          <a:p>
            <a:pPr marL="165415" indent="-165415">
              <a:buFont typeface="Arial" panose="020B0604020202020204" pitchFamily="34" charset="0"/>
              <a:buChar char="•"/>
            </a:pPr>
            <a:endParaRPr lang="en-US" dirty="0"/>
          </a:p>
          <a:p>
            <a:endParaRPr lang="de-DE" baseline="0" dirty="0" smtClean="0"/>
          </a:p>
        </p:txBody>
      </p:sp>
      <p:sp>
        <p:nvSpPr>
          <p:cNvPr id="4" name="Foliennummernplatzhalter 3"/>
          <p:cNvSpPr>
            <a:spLocks noGrp="1"/>
          </p:cNvSpPr>
          <p:nvPr>
            <p:ph type="sldNum" sz="quarter" idx="10"/>
          </p:nvPr>
        </p:nvSpPr>
        <p:spPr/>
        <p:txBody>
          <a:bodyPr/>
          <a:lstStyle/>
          <a:p>
            <a:fld id="{43C1C594-171E-4EDA-A5D6-D059A98F2408}" type="slidenum">
              <a:rPr lang="de-DE" smtClean="0"/>
              <a:t>13</a:t>
            </a:fld>
            <a:endParaRPr lang="de-DE"/>
          </a:p>
        </p:txBody>
      </p:sp>
      <p:sp>
        <p:nvSpPr>
          <p:cNvPr id="5" name="Datumsplatzhalter 4"/>
          <p:cNvSpPr>
            <a:spLocks noGrp="1"/>
          </p:cNvSpPr>
          <p:nvPr>
            <p:ph type="dt" idx="11"/>
          </p:nvPr>
        </p:nvSpPr>
        <p:spPr/>
        <p:txBody>
          <a:bodyPr/>
          <a:lstStyle/>
          <a:p>
            <a:fld id="{6661D63C-79FD-4802-901F-44EE41398D97}" type="datetime1">
              <a:rPr lang="de-DE" smtClean="0"/>
              <a:t>09/06/16</a:t>
            </a:fld>
            <a:endParaRPr lang="de-DE"/>
          </a:p>
        </p:txBody>
      </p:sp>
      <p:sp>
        <p:nvSpPr>
          <p:cNvPr id="6" name="Fußzeilenplatzhalter 5"/>
          <p:cNvSpPr>
            <a:spLocks noGrp="1"/>
          </p:cNvSpPr>
          <p:nvPr>
            <p:ph type="ftr" sz="quarter" idx="12"/>
          </p:nvPr>
        </p:nvSpPr>
        <p:spPr/>
        <p:txBody>
          <a:bodyPr/>
          <a:lstStyle/>
          <a:p>
            <a:r>
              <a:rPr lang="de-DE" smtClean="0"/>
              <a:t>Kalapa Academy GmbH</a:t>
            </a:r>
            <a:endParaRPr lang="de-DE"/>
          </a:p>
        </p:txBody>
      </p:sp>
      <p:sp>
        <p:nvSpPr>
          <p:cNvPr id="7" name="Kopfzeilenplatzhalter 6"/>
          <p:cNvSpPr>
            <a:spLocks noGrp="1"/>
          </p:cNvSpPr>
          <p:nvPr>
            <p:ph type="hdr" sz="quarter" idx="13"/>
          </p:nvPr>
        </p:nvSpPr>
        <p:spPr/>
        <p:txBody>
          <a:bodyPr/>
          <a:lstStyle/>
          <a:p>
            <a:r>
              <a:rPr lang="en-US" smtClean="0"/>
              <a:t>WorkingMind - Modul 2 - Attention and Concentration</a:t>
            </a:r>
            <a:endParaRPr lang="de-DE" dirty="0"/>
          </a:p>
        </p:txBody>
      </p:sp>
    </p:spTree>
    <p:extLst>
      <p:ext uri="{BB962C8B-B14F-4D97-AF65-F5344CB8AC3E}">
        <p14:creationId xmlns:p14="http://schemas.microsoft.com/office/powerpoint/2010/main" val="2024561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9575" y="649288"/>
            <a:ext cx="3343275" cy="2506662"/>
          </a:xfrm>
        </p:spPr>
      </p:sp>
      <p:sp>
        <p:nvSpPr>
          <p:cNvPr id="3" name="Notes Placeholder 2"/>
          <p:cNvSpPr>
            <a:spLocks noGrp="1"/>
          </p:cNvSpPr>
          <p:nvPr>
            <p:ph type="body" idx="1"/>
          </p:nvPr>
        </p:nvSpPr>
        <p:spPr/>
        <p:txBody>
          <a:bodyPr/>
          <a:lstStyle/>
          <a:p>
            <a:r>
              <a:rPr lang="de-CH" sz="1000" dirty="0"/>
              <a:t>On slide: </a:t>
            </a:r>
            <a:r>
              <a:rPr lang="en-US" sz="1000" dirty="0"/>
              <a:t>Reduction of cognitive abilities: it impacts our working memory, the duration of concentration, the recall function and the ability to focus.</a:t>
            </a:r>
          </a:p>
          <a:p>
            <a:endParaRPr lang="de-CH" sz="1000" b="1" dirty="0"/>
          </a:p>
          <a:p>
            <a:r>
              <a:rPr lang="de-CH" sz="1000" b="1" dirty="0"/>
              <a:t>Multitasking affects us on an emotional level. </a:t>
            </a:r>
            <a:br>
              <a:rPr lang="de-CH" sz="1000" b="1" dirty="0"/>
            </a:br>
            <a:r>
              <a:rPr lang="de-CH" sz="1000" dirty="0"/>
              <a:t>Results from a study of stanford university:</a:t>
            </a:r>
          </a:p>
          <a:p>
            <a:r>
              <a:rPr lang="en-US" sz="1000" dirty="0"/>
              <a:t>“</a:t>
            </a:r>
            <a:r>
              <a:rPr lang="en-US" sz="1000" dirty="0" err="1"/>
              <a:t>Tweenage</a:t>
            </a:r>
            <a:r>
              <a:rPr lang="en-US" sz="1000" dirty="0"/>
              <a:t> girls who spend endless hours watching videos and multitasking with digital devices tend to be less successful with social and emotional development, according to Stanford researchers, headed by education professor Roy Pea and Clifford Nass. They surveyed 3,461 girls, ages 8 to 12, about their electronic diversions and their social and emotional lives....</a:t>
            </a:r>
          </a:p>
          <a:p>
            <a:r>
              <a:rPr lang="en-US" sz="1000" dirty="0"/>
              <a:t>The results showed that multitasking and spending many hours watching videos and using online communication were statistically associated with a series of negative experiences: feeling less social success, not feeling normal, having more friends whom parents perceive as bad influences and sleeping less.</a:t>
            </a:r>
          </a:p>
          <a:p>
            <a:r>
              <a:rPr lang="en-US" sz="1000" dirty="0"/>
              <a:t>The researchers say that while they found a correlation between some media habits and diminished social and emotional skills, a definite cause-and-effect relationship has yet to be proved”</a:t>
            </a:r>
            <a:br>
              <a:rPr lang="en-US" sz="1000" dirty="0"/>
            </a:br>
            <a:r>
              <a:rPr lang="en-US" sz="1000" dirty="0">
                <a:hlinkClick r:id="rId3"/>
              </a:rPr>
              <a:t>http://news.stanford.edu/news/2012/january/tweenage-girls-multitasking-012512.html</a:t>
            </a:r>
            <a:endParaRPr lang="en-US" sz="1000" dirty="0"/>
          </a:p>
          <a:p>
            <a:endParaRPr lang="de-CH" sz="1000" dirty="0"/>
          </a:p>
          <a:p>
            <a:endParaRPr lang="de-CH" sz="1000" dirty="0"/>
          </a:p>
          <a:p>
            <a:r>
              <a:rPr lang="de-CH" sz="1000" b="1" dirty="0"/>
              <a:t>Multitasking affects us at cognitive level: </a:t>
            </a:r>
            <a:br>
              <a:rPr lang="de-CH" sz="1000" b="1" dirty="0"/>
            </a:br>
            <a:r>
              <a:rPr lang="de-CH" sz="1000" b="1" dirty="0"/>
              <a:t>R</a:t>
            </a:r>
            <a:r>
              <a:rPr lang="de-CH" sz="1000" dirty="0"/>
              <a:t>esults from a study of stanford university: «</a:t>
            </a:r>
            <a:r>
              <a:rPr lang="en-US" sz="1000" dirty="0"/>
              <a:t>Media multitaskers pay mental price”.</a:t>
            </a:r>
            <a:br>
              <a:rPr lang="en-US" sz="1000" dirty="0"/>
            </a:br>
            <a:r>
              <a:rPr lang="en-US" sz="1000" dirty="0"/>
              <a:t>Nass and his colleagues, did a study on media multitaskers (people using their emails while searching on the web and watching </a:t>
            </a:r>
            <a:r>
              <a:rPr lang="en-US" sz="1000" dirty="0" err="1"/>
              <a:t>tv</a:t>
            </a:r>
            <a:r>
              <a:rPr lang="en-US" sz="1000" dirty="0"/>
              <a:t> for example)</a:t>
            </a:r>
          </a:p>
          <a:p>
            <a:pPr marL="34733"/>
            <a:r>
              <a:rPr lang="en-US" sz="1000" dirty="0"/>
              <a:t>It turned out that media multitaskers underperform those who do not multitask:</a:t>
            </a:r>
          </a:p>
          <a:p>
            <a:pPr marL="165415" indent="-165415">
              <a:buFont typeface="Arial" panose="020B0604020202020204" pitchFamily="34" charset="0"/>
              <a:buChar char="•"/>
            </a:pPr>
            <a:r>
              <a:rPr lang="en-US" sz="1000" dirty="0"/>
              <a:t>The high multitaskers cannot concentrate on one specific think, they are  constantly distracted by other irrelevant information.</a:t>
            </a:r>
          </a:p>
          <a:p>
            <a:pPr marL="165415" indent="-165415">
              <a:buFont typeface="Arial" panose="020B0604020202020204" pitchFamily="34" charset="0"/>
              <a:buChar char="•"/>
            </a:pPr>
            <a:r>
              <a:rPr lang="en-US" sz="1000" dirty="0"/>
              <a:t>They are bad at remembering, organizing their memories.</a:t>
            </a:r>
          </a:p>
          <a:p>
            <a:pPr marL="165415" indent="-165415">
              <a:buFont typeface="Arial" panose="020B0604020202020204" pitchFamily="34" charset="0"/>
              <a:buChar char="•"/>
            </a:pPr>
            <a:r>
              <a:rPr lang="en-US" sz="1000" dirty="0"/>
              <a:t>They cannot switch from one thing to another faster and better than others.</a:t>
            </a:r>
          </a:p>
          <a:p>
            <a:pPr marL="34733"/>
            <a:r>
              <a:rPr lang="en-US" sz="1000" dirty="0"/>
              <a:t>"When they're in situations where there are multiple sources of information coming from the external world or emerging out of memory, they're not able to filter out what's not relevant to their current goal," said </a:t>
            </a:r>
            <a:r>
              <a:rPr lang="en-US" sz="1000" dirty="0" err="1"/>
              <a:t>Wagner,"That</a:t>
            </a:r>
            <a:r>
              <a:rPr lang="en-US" sz="1000" dirty="0"/>
              <a:t> failure to filter means they're slowed down by that irrelevant information.“</a:t>
            </a:r>
            <a:br>
              <a:rPr lang="en-US" sz="1000" dirty="0"/>
            </a:br>
            <a:r>
              <a:rPr lang="en-US" sz="1000" dirty="0">
                <a:hlinkClick r:id="rId4"/>
              </a:rPr>
              <a:t>http://news.stanford.edu/news/2009/august24/multitask-research-study-082409.html</a:t>
            </a:r>
            <a:r>
              <a:rPr lang="en-US" sz="1000" dirty="0"/>
              <a:t/>
            </a:r>
            <a:br>
              <a:rPr lang="en-US" sz="1000" dirty="0"/>
            </a:br>
            <a:endParaRPr lang="en-US" sz="1000" dirty="0"/>
          </a:p>
          <a:p>
            <a:endParaRPr lang="en-US" sz="1000" dirty="0"/>
          </a:p>
        </p:txBody>
      </p:sp>
      <p:sp>
        <p:nvSpPr>
          <p:cNvPr id="4" name="Slide Number Placeholder 3"/>
          <p:cNvSpPr>
            <a:spLocks noGrp="1"/>
          </p:cNvSpPr>
          <p:nvPr>
            <p:ph type="sldNum" sz="quarter" idx="10"/>
          </p:nvPr>
        </p:nvSpPr>
        <p:spPr/>
        <p:txBody>
          <a:bodyPr/>
          <a:lstStyle/>
          <a:p>
            <a:fld id="{092D6535-EBC5-4AA1-A874-E1E87B76DC48}" type="slidenum">
              <a:rPr lang="de-DE" smtClean="0"/>
              <a:t>14</a:t>
            </a:fld>
            <a:endParaRPr lang="de-DE"/>
          </a:p>
        </p:txBody>
      </p:sp>
    </p:spTree>
    <p:extLst>
      <p:ext uri="{BB962C8B-B14F-4D97-AF65-F5344CB8AC3E}">
        <p14:creationId xmlns:p14="http://schemas.microsoft.com/office/powerpoint/2010/main" val="266891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3C1C594-171E-4EDA-A5D6-D059A98F2408}" type="slidenum">
              <a:rPr lang="de-DE" smtClean="0"/>
              <a:t>15</a:t>
            </a:fld>
            <a:endParaRPr lang="de-DE"/>
          </a:p>
        </p:txBody>
      </p:sp>
      <p:sp>
        <p:nvSpPr>
          <p:cNvPr id="5" name="Datumsplatzhalter 4"/>
          <p:cNvSpPr>
            <a:spLocks noGrp="1"/>
          </p:cNvSpPr>
          <p:nvPr>
            <p:ph type="dt" idx="11"/>
          </p:nvPr>
        </p:nvSpPr>
        <p:spPr/>
        <p:txBody>
          <a:bodyPr/>
          <a:lstStyle/>
          <a:p>
            <a:fld id="{902834BE-CD4F-4418-B8D7-132699E764FD}" type="datetime1">
              <a:rPr lang="de-DE" smtClean="0"/>
              <a:t>09/06/16</a:t>
            </a:fld>
            <a:endParaRPr lang="de-DE"/>
          </a:p>
        </p:txBody>
      </p:sp>
      <p:sp>
        <p:nvSpPr>
          <p:cNvPr id="6" name="Fußzeilenplatzhalter 5"/>
          <p:cNvSpPr>
            <a:spLocks noGrp="1"/>
          </p:cNvSpPr>
          <p:nvPr>
            <p:ph type="ftr" sz="quarter" idx="12"/>
          </p:nvPr>
        </p:nvSpPr>
        <p:spPr/>
        <p:txBody>
          <a:bodyPr/>
          <a:lstStyle/>
          <a:p>
            <a:r>
              <a:rPr lang="de-DE" smtClean="0"/>
              <a:t>Kalapa Academy GmbH</a:t>
            </a:r>
            <a:endParaRPr lang="de-DE"/>
          </a:p>
        </p:txBody>
      </p:sp>
      <p:sp>
        <p:nvSpPr>
          <p:cNvPr id="7" name="Kopfzeilenplatzhalter 6"/>
          <p:cNvSpPr>
            <a:spLocks noGrp="1"/>
          </p:cNvSpPr>
          <p:nvPr>
            <p:ph type="hdr" sz="quarter" idx="13"/>
          </p:nvPr>
        </p:nvSpPr>
        <p:spPr/>
        <p:txBody>
          <a:bodyPr/>
          <a:lstStyle/>
          <a:p>
            <a:r>
              <a:rPr lang="de-DE" smtClean="0"/>
              <a:t>WorkingMind - slowing down day</a:t>
            </a:r>
            <a:endParaRPr lang="de-DE"/>
          </a:p>
        </p:txBody>
      </p:sp>
    </p:spTree>
    <p:extLst>
      <p:ext uri="{BB962C8B-B14F-4D97-AF65-F5344CB8AC3E}">
        <p14:creationId xmlns:p14="http://schemas.microsoft.com/office/powerpoint/2010/main" val="266476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2D6535-EBC5-4AA1-A874-E1E87B76DC48}" type="slidenum">
              <a:rPr lang="de-DE" smtClean="0"/>
              <a:t>16</a:t>
            </a:fld>
            <a:endParaRPr lang="de-DE"/>
          </a:p>
        </p:txBody>
      </p:sp>
    </p:spTree>
    <p:extLst>
      <p:ext uri="{BB962C8B-B14F-4D97-AF65-F5344CB8AC3E}">
        <p14:creationId xmlns:p14="http://schemas.microsoft.com/office/powerpoint/2010/main" val="2736875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3EA2185C-6475-5F4A-A738-D11787EDED9E}" type="datetimeFigureOut">
              <a:rPr lang="en-US" smtClean="0"/>
              <a:t>09/06/16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5E843-F587-A946-A920-3BCC2B8FB33C}" type="slidenum">
              <a:rPr lang="en-US" smtClean="0"/>
              <a:t>‹#›</a:t>
            </a:fld>
            <a:endParaRPr lang="en-US"/>
          </a:p>
        </p:txBody>
      </p:sp>
    </p:spTree>
    <p:extLst>
      <p:ext uri="{BB962C8B-B14F-4D97-AF65-F5344CB8AC3E}">
        <p14:creationId xmlns:p14="http://schemas.microsoft.com/office/powerpoint/2010/main" val="638805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EA2185C-6475-5F4A-A738-D11787EDED9E}" type="datetimeFigureOut">
              <a:rPr lang="en-US" smtClean="0"/>
              <a:t>09/06/16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5E843-F587-A946-A920-3BCC2B8FB33C}" type="slidenum">
              <a:rPr lang="en-US" smtClean="0"/>
              <a:t>‹#›</a:t>
            </a:fld>
            <a:endParaRPr lang="en-US"/>
          </a:p>
        </p:txBody>
      </p:sp>
    </p:spTree>
    <p:extLst>
      <p:ext uri="{BB962C8B-B14F-4D97-AF65-F5344CB8AC3E}">
        <p14:creationId xmlns:p14="http://schemas.microsoft.com/office/powerpoint/2010/main" val="887316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EA2185C-6475-5F4A-A738-D11787EDED9E}" type="datetimeFigureOut">
              <a:rPr lang="en-US" smtClean="0"/>
              <a:t>09/06/16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5E843-F587-A946-A920-3BCC2B8FB33C}" type="slidenum">
              <a:rPr lang="en-US" smtClean="0"/>
              <a:t>‹#›</a:t>
            </a:fld>
            <a:endParaRPr lang="en-US"/>
          </a:p>
        </p:txBody>
      </p:sp>
    </p:spTree>
    <p:extLst>
      <p:ext uri="{BB962C8B-B14F-4D97-AF65-F5344CB8AC3E}">
        <p14:creationId xmlns:p14="http://schemas.microsoft.com/office/powerpoint/2010/main" val="2582330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60537" y="1268760"/>
            <a:ext cx="8229600" cy="4752528"/>
          </a:xfrm>
        </p:spPr>
        <p:txBody>
          <a:bodyPr>
            <a:noAutofit/>
          </a:bodyPr>
          <a:lstStyle>
            <a:lvl1pPr marL="252000" indent="-216000">
              <a:spcAft>
                <a:spcPts val="600"/>
              </a:spcAft>
              <a:buClr>
                <a:srgbClr val="E4282A"/>
              </a:buClr>
              <a:buFont typeface="Wingdings" panose="05000000000000000000" pitchFamily="2" charset="2"/>
              <a:buChar char="§"/>
              <a:defRPr sz="1800"/>
            </a:lvl1pPr>
            <a:lvl2pPr marL="684000" indent="-216000">
              <a:buClr>
                <a:srgbClr val="E4282A"/>
              </a:buClr>
              <a:buFont typeface="Arial" panose="020B0604020202020204" pitchFamily="34" charset="0"/>
              <a:buChar char="•"/>
              <a:defRPr sz="1600"/>
            </a:lvl2pPr>
          </a:lstStyle>
          <a:p>
            <a:pPr lvl="0"/>
            <a:r>
              <a:rPr lang="de-DE" dirty="0" smtClean="0"/>
              <a:t>Textmasterformat bearbeiten</a:t>
            </a:r>
          </a:p>
          <a:p>
            <a:pPr lvl="1"/>
            <a:r>
              <a:rPr lang="de-DE" dirty="0" smtClean="0"/>
              <a:t>Zweite Ebene</a:t>
            </a:r>
          </a:p>
        </p:txBody>
      </p:sp>
      <p:pic>
        <p:nvPicPr>
          <p:cNvPr id="14" name="Grafik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sp>
        <p:nvSpPr>
          <p:cNvPr id="23"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5A9491E6-328A-4718-8A35-080B2C1F9338}" type="datetime1">
              <a:rPr lang="de-DE" smtClean="0"/>
              <a:t>09/06/16</a:t>
            </a:fld>
            <a:endParaRPr lang="de-DE" dirty="0"/>
          </a:p>
        </p:txBody>
      </p:sp>
      <p:sp>
        <p:nvSpPr>
          <p:cNvPr id="24" name="Fußzeilenplatzhalter 8"/>
          <p:cNvSpPr>
            <a:spLocks noGrp="1"/>
          </p:cNvSpPr>
          <p:nvPr>
            <p:ph type="ftr" sz="quarter" idx="11"/>
          </p:nvPr>
        </p:nvSpPr>
        <p:spPr>
          <a:xfrm>
            <a:off x="5081645" y="6607308"/>
            <a:ext cx="2232249" cy="285155"/>
          </a:xfrm>
          <a:prstGeom prst="rect">
            <a:avLst/>
          </a:prstGeom>
        </p:spPr>
        <p:txBody>
          <a:bodyPr/>
          <a:lstStyle>
            <a:lvl1pPr algn="r">
              <a:defRPr>
                <a:solidFill>
                  <a:schemeClr val="bg1">
                    <a:lumMod val="50000"/>
                  </a:schemeClr>
                </a:solidFill>
              </a:defRPr>
            </a:lvl1pPr>
          </a:lstStyle>
          <a:p>
            <a:r>
              <a:rPr lang="de-DE" smtClean="0"/>
              <a:t>Mindfulness Introduction</a:t>
            </a:r>
            <a:endParaRPr lang="de-DE" dirty="0"/>
          </a:p>
        </p:txBody>
      </p:sp>
      <p:pic>
        <p:nvPicPr>
          <p:cNvPr id="25" name="Grafik 2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sp>
        <p:nvSpPr>
          <p:cNvPr id="47" name="Inhaltsplatzhalter 46"/>
          <p:cNvSpPr>
            <a:spLocks noGrp="1"/>
          </p:cNvSpPr>
          <p:nvPr>
            <p:ph sz="quarter" idx="13" hasCustomPrompt="1"/>
          </p:nvPr>
        </p:nvSpPr>
        <p:spPr>
          <a:xfrm>
            <a:off x="503560" y="6021288"/>
            <a:ext cx="8178486" cy="288503"/>
          </a:xfrm>
        </p:spPr>
        <p:txBody>
          <a:bodyPr>
            <a:normAutofit/>
          </a:bodyPr>
          <a:lstStyle>
            <a:lvl1pPr marL="0" indent="0">
              <a:buNone/>
              <a:defRPr sz="1000">
                <a:solidFill>
                  <a:schemeClr val="tx1">
                    <a:lumMod val="75000"/>
                    <a:lumOff val="25000"/>
                  </a:schemeClr>
                </a:solidFill>
              </a:defRPr>
            </a:lvl1pPr>
          </a:lstStyle>
          <a:p>
            <a:pPr lvl="0"/>
            <a:r>
              <a:rPr lang="de-DE" dirty="0" smtClean="0"/>
              <a:t>Quellenangabe</a:t>
            </a:r>
            <a:endParaRPr lang="de-DE" dirty="0"/>
          </a:p>
        </p:txBody>
      </p:sp>
      <p:sp>
        <p:nvSpPr>
          <p:cNvPr id="12" name="Titel 1"/>
          <p:cNvSpPr>
            <a:spLocks noGrp="1"/>
          </p:cNvSpPr>
          <p:nvPr>
            <p:ph type="title"/>
          </p:nvPr>
        </p:nvSpPr>
        <p:spPr>
          <a:xfrm>
            <a:off x="0" y="0"/>
            <a:ext cx="9133200" cy="836712"/>
          </a:xfrm>
          <a:noFill/>
        </p:spPr>
        <p:txBody>
          <a:bodyPr lIns="432000" tIns="180000" anchor="t" anchorCtr="0">
            <a:noAutofit/>
          </a:bodyPr>
          <a:lstStyle>
            <a:lvl1pPr algn="l">
              <a:defRPr sz="2400"/>
            </a:lvl1pPr>
          </a:lstStyle>
          <a:p>
            <a:r>
              <a:rPr lang="de-DE" smtClean="0"/>
              <a:t>Titelmasterformat durch Klicken bearbeiten</a:t>
            </a:r>
            <a:endParaRPr lang="de-DE" dirty="0"/>
          </a:p>
        </p:txBody>
      </p:sp>
      <p:cxnSp>
        <p:nvCxnSpPr>
          <p:cNvPr id="15" name="Gerade Verbindung 14"/>
          <p:cNvCxnSpPr/>
          <p:nvPr/>
        </p:nvCxnSpPr>
        <p:spPr>
          <a:xfrm>
            <a:off x="0" y="836710"/>
            <a:ext cx="9144000" cy="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8811020" y="761908"/>
            <a:ext cx="153468" cy="149605"/>
          </a:xfrm>
          <a:prstGeom prst="ellipse">
            <a:avLst/>
          </a:prstGeom>
          <a:ln>
            <a:solidFill>
              <a:srgbClr val="E42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p:cNvCxnSpPr/>
          <p:nvPr/>
        </p:nvCxnSpPr>
        <p:spPr>
          <a:xfrm>
            <a:off x="0" y="6453336"/>
            <a:ext cx="9149408" cy="0"/>
          </a:xfrm>
          <a:prstGeom prst="line">
            <a:avLst/>
          </a:prstGeom>
          <a:ln w="28575">
            <a:solidFill>
              <a:srgbClr val="E4282A"/>
            </a:solidFill>
          </a:ln>
        </p:spPr>
        <p:style>
          <a:lnRef idx="1">
            <a:schemeClr val="accent1"/>
          </a:lnRef>
          <a:fillRef idx="0">
            <a:schemeClr val="accent1"/>
          </a:fillRef>
          <a:effectRef idx="0">
            <a:schemeClr val="accent1"/>
          </a:effectRef>
          <a:fontRef idx="minor">
            <a:schemeClr val="tx1"/>
          </a:fontRef>
        </p:style>
      </p:cxnSp>
      <p:sp>
        <p:nvSpPr>
          <p:cNvPr id="5" name="Textplatzhalter 4"/>
          <p:cNvSpPr>
            <a:spLocks noGrp="1"/>
          </p:cNvSpPr>
          <p:nvPr>
            <p:ph type="body" sz="quarter" idx="14" hasCustomPrompt="1"/>
          </p:nvPr>
        </p:nvSpPr>
        <p:spPr>
          <a:xfrm>
            <a:off x="3121" y="479176"/>
            <a:ext cx="8678923" cy="357535"/>
          </a:xfrm>
        </p:spPr>
        <p:txBody>
          <a:bodyPr vert="horz" lIns="432000" tIns="45720" rIns="91440" bIns="45720" rtlCol="0" anchor="b" anchorCtr="0">
            <a:noAutofit/>
          </a:bodyPr>
          <a:lstStyle>
            <a:lvl1pPr marL="342900" indent="-342900">
              <a:buNone/>
              <a:defRPr lang="de-DE" sz="1600" dirty="0">
                <a:solidFill>
                  <a:schemeClr val="bg1">
                    <a:lumMod val="50000"/>
                  </a:schemeClr>
                </a:solidFill>
              </a:defRPr>
            </a:lvl1pPr>
          </a:lstStyle>
          <a:p>
            <a:pPr marL="0" lvl="0" indent="0"/>
            <a:r>
              <a:rPr lang="de-DE" dirty="0" smtClean="0"/>
              <a:t>Untertitel</a:t>
            </a:r>
            <a:endParaRPr lang="de-DE" dirty="0"/>
          </a:p>
        </p:txBody>
      </p:sp>
      <p:cxnSp>
        <p:nvCxnSpPr>
          <p:cNvPr id="7" name="Gerade Verbindung 6"/>
          <p:cNvCxnSpPr/>
          <p:nvPr/>
        </p:nvCxnSpPr>
        <p:spPr>
          <a:xfrm>
            <a:off x="7308304" y="6669243"/>
            <a:ext cx="0" cy="135170"/>
          </a:xfrm>
          <a:prstGeom prst="line">
            <a:avLst/>
          </a:prstGeom>
          <a:ln>
            <a:solidFill>
              <a:srgbClr val="E4282A"/>
            </a:solidFill>
          </a:ln>
        </p:spPr>
        <p:style>
          <a:lnRef idx="1">
            <a:schemeClr val="accent1"/>
          </a:lnRef>
          <a:fillRef idx="0">
            <a:schemeClr val="accent1"/>
          </a:fillRef>
          <a:effectRef idx="0">
            <a:schemeClr val="accent1"/>
          </a:effectRef>
          <a:fontRef idx="minor">
            <a:schemeClr val="tx1"/>
          </a:fontRef>
        </p:style>
      </p:cxnSp>
      <p:sp>
        <p:nvSpPr>
          <p:cNvPr id="19" name="Foliennummernplatzhalter 9"/>
          <p:cNvSpPr>
            <a:spLocks noGrp="1"/>
          </p:cNvSpPr>
          <p:nvPr>
            <p:ph type="sldNum" sz="quarter" idx="4"/>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E8C15B4A-03C9-4F41-A38D-6408B8F28B4C}" type="slidenum">
              <a:rPr lang="de-DE" smtClean="0"/>
              <a:t>‹#›</a:t>
            </a:fld>
            <a:endParaRPr lang="de-DE"/>
          </a:p>
        </p:txBody>
      </p:sp>
      <p:cxnSp>
        <p:nvCxnSpPr>
          <p:cNvPr id="20" name="Gerade Verbindung 19"/>
          <p:cNvCxnSpPr/>
          <p:nvPr/>
        </p:nvCxnSpPr>
        <p:spPr>
          <a:xfrm>
            <a:off x="8100392" y="6669243"/>
            <a:ext cx="0" cy="135170"/>
          </a:xfrm>
          <a:prstGeom prst="line">
            <a:avLst/>
          </a:prstGeom>
          <a:ln>
            <a:solidFill>
              <a:srgbClr val="E428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403599"/>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EA2185C-6475-5F4A-A738-D11787EDED9E}" type="datetimeFigureOut">
              <a:rPr lang="en-US" smtClean="0"/>
              <a:t>09/06/16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5E843-F587-A946-A920-3BCC2B8FB33C}" type="slidenum">
              <a:rPr lang="en-US" smtClean="0"/>
              <a:t>‹#›</a:t>
            </a:fld>
            <a:endParaRPr lang="en-US"/>
          </a:p>
        </p:txBody>
      </p:sp>
    </p:spTree>
    <p:extLst>
      <p:ext uri="{BB962C8B-B14F-4D97-AF65-F5344CB8AC3E}">
        <p14:creationId xmlns:p14="http://schemas.microsoft.com/office/powerpoint/2010/main" val="377717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EA2185C-6475-5F4A-A738-D11787EDED9E}" type="datetimeFigureOut">
              <a:rPr lang="en-US" smtClean="0"/>
              <a:t>09/06/16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F5E843-F587-A946-A920-3BCC2B8FB33C}" type="slidenum">
              <a:rPr lang="en-US" smtClean="0"/>
              <a:t>‹#›</a:t>
            </a:fld>
            <a:endParaRPr lang="en-US"/>
          </a:p>
        </p:txBody>
      </p:sp>
    </p:spTree>
    <p:extLst>
      <p:ext uri="{BB962C8B-B14F-4D97-AF65-F5344CB8AC3E}">
        <p14:creationId xmlns:p14="http://schemas.microsoft.com/office/powerpoint/2010/main" val="868530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3EA2185C-6475-5F4A-A738-D11787EDED9E}" type="datetimeFigureOut">
              <a:rPr lang="en-US" smtClean="0"/>
              <a:t>09/06/16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5E843-F587-A946-A920-3BCC2B8FB33C}" type="slidenum">
              <a:rPr lang="en-US" smtClean="0"/>
              <a:t>‹#›</a:t>
            </a:fld>
            <a:endParaRPr lang="en-US"/>
          </a:p>
        </p:txBody>
      </p:sp>
    </p:spTree>
    <p:extLst>
      <p:ext uri="{BB962C8B-B14F-4D97-AF65-F5344CB8AC3E}">
        <p14:creationId xmlns:p14="http://schemas.microsoft.com/office/powerpoint/2010/main" val="3803253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3EA2185C-6475-5F4A-A738-D11787EDED9E}" type="datetimeFigureOut">
              <a:rPr lang="en-US" smtClean="0"/>
              <a:t>09/06/16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F5E843-F587-A946-A920-3BCC2B8FB33C}" type="slidenum">
              <a:rPr lang="en-US" smtClean="0"/>
              <a:t>‹#›</a:t>
            </a:fld>
            <a:endParaRPr lang="en-US"/>
          </a:p>
        </p:txBody>
      </p:sp>
    </p:spTree>
    <p:extLst>
      <p:ext uri="{BB962C8B-B14F-4D97-AF65-F5344CB8AC3E}">
        <p14:creationId xmlns:p14="http://schemas.microsoft.com/office/powerpoint/2010/main" val="37060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3EA2185C-6475-5F4A-A738-D11787EDED9E}" type="datetimeFigureOut">
              <a:rPr lang="en-US" smtClean="0"/>
              <a:t>09/06/16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F5E843-F587-A946-A920-3BCC2B8FB33C}" type="slidenum">
              <a:rPr lang="en-US" smtClean="0"/>
              <a:t>‹#›</a:t>
            </a:fld>
            <a:endParaRPr lang="en-US"/>
          </a:p>
        </p:txBody>
      </p:sp>
    </p:spTree>
    <p:extLst>
      <p:ext uri="{BB962C8B-B14F-4D97-AF65-F5344CB8AC3E}">
        <p14:creationId xmlns:p14="http://schemas.microsoft.com/office/powerpoint/2010/main" val="1760205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A2185C-6475-5F4A-A738-D11787EDED9E}" type="datetimeFigureOut">
              <a:rPr lang="en-US" smtClean="0"/>
              <a:t>09/06/16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F5E843-F587-A946-A920-3BCC2B8FB33C}" type="slidenum">
              <a:rPr lang="en-US" smtClean="0"/>
              <a:t>‹#›</a:t>
            </a:fld>
            <a:endParaRPr lang="en-US"/>
          </a:p>
        </p:txBody>
      </p:sp>
    </p:spTree>
    <p:extLst>
      <p:ext uri="{BB962C8B-B14F-4D97-AF65-F5344CB8AC3E}">
        <p14:creationId xmlns:p14="http://schemas.microsoft.com/office/powerpoint/2010/main" val="2725897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EA2185C-6475-5F4A-A738-D11787EDED9E}" type="datetimeFigureOut">
              <a:rPr lang="en-US" smtClean="0"/>
              <a:t>09/06/16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5E843-F587-A946-A920-3BCC2B8FB33C}" type="slidenum">
              <a:rPr lang="en-US" smtClean="0"/>
              <a:t>‹#›</a:t>
            </a:fld>
            <a:endParaRPr lang="en-US"/>
          </a:p>
        </p:txBody>
      </p:sp>
    </p:spTree>
    <p:extLst>
      <p:ext uri="{BB962C8B-B14F-4D97-AF65-F5344CB8AC3E}">
        <p14:creationId xmlns:p14="http://schemas.microsoft.com/office/powerpoint/2010/main" val="395625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EA2185C-6475-5F4A-A738-D11787EDED9E}" type="datetimeFigureOut">
              <a:rPr lang="en-US" smtClean="0"/>
              <a:t>09/06/16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F5E843-F587-A946-A920-3BCC2B8FB33C}" type="slidenum">
              <a:rPr lang="en-US" smtClean="0"/>
              <a:t>‹#›</a:t>
            </a:fld>
            <a:endParaRPr lang="en-US"/>
          </a:p>
        </p:txBody>
      </p:sp>
    </p:spTree>
    <p:extLst>
      <p:ext uri="{BB962C8B-B14F-4D97-AF65-F5344CB8AC3E}">
        <p14:creationId xmlns:p14="http://schemas.microsoft.com/office/powerpoint/2010/main" val="17017071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A2185C-6475-5F4A-A738-D11787EDED9E}" type="datetimeFigureOut">
              <a:rPr lang="en-US" smtClean="0"/>
              <a:t>09/06/16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F5E843-F587-A946-A920-3BCC2B8FB33C}" type="slidenum">
              <a:rPr lang="en-US" smtClean="0"/>
              <a:t>‹#›</a:t>
            </a:fld>
            <a:endParaRPr lang="en-US"/>
          </a:p>
        </p:txBody>
      </p:sp>
    </p:spTree>
    <p:extLst>
      <p:ext uri="{BB962C8B-B14F-4D97-AF65-F5344CB8AC3E}">
        <p14:creationId xmlns:p14="http://schemas.microsoft.com/office/powerpoint/2010/main" val="1109764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 Id="rId3"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microsoft.com/office/2007/relationships/hdphoto" Target="../media/hdphoto2.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microsoft.com/office/2007/relationships/hdphoto" Target="../media/hdphoto3.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 Id="rId3" Type="http://schemas.microsoft.com/office/2007/relationships/hdphoto" Target="../media/hdphoto3.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 Id="rId3"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 Id="rId3"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5123"/>
          </a:xfrm>
          <a:ln>
            <a:solidFill>
              <a:srgbClr val="4F81BD"/>
            </a:solidFill>
          </a:ln>
        </p:spPr>
        <p:txBody>
          <a:bodyPr>
            <a:normAutofit/>
          </a:bodyPr>
          <a:lstStyle/>
          <a:p>
            <a:pPr algn="l"/>
            <a:r>
              <a:rPr lang="en-US" sz="2400" dirty="0" smtClean="0"/>
              <a:t>     </a:t>
            </a:r>
            <a:r>
              <a:rPr lang="en-US" sz="2400" b="1" dirty="0" smtClean="0">
                <a:solidFill>
                  <a:srgbClr val="000090"/>
                </a:solidFill>
              </a:rPr>
              <a:t>Welcome!</a:t>
            </a:r>
            <a:endParaRPr lang="en-US" sz="2400" b="1" dirty="0">
              <a:solidFill>
                <a:srgbClr val="000090"/>
              </a:solidFill>
            </a:endParaRPr>
          </a:p>
        </p:txBody>
      </p:sp>
      <p:pic>
        <p:nvPicPr>
          <p:cNvPr id="4" name="Content Placeholder 3" descr="Mosque sky pan.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0659" r="15549" b="26764"/>
          <a:stretch/>
        </p:blipFill>
        <p:spPr>
          <a:xfrm>
            <a:off x="457201" y="1187293"/>
            <a:ext cx="8229599" cy="4431642"/>
          </a:xfrm>
        </p:spPr>
      </p:pic>
      <p:sp>
        <p:nvSpPr>
          <p:cNvPr id="5" name="Rectangle 4"/>
          <p:cNvSpPr/>
          <p:nvPr/>
        </p:nvSpPr>
        <p:spPr>
          <a:xfrm>
            <a:off x="2705754" y="2319364"/>
            <a:ext cx="3520242" cy="584776"/>
          </a:xfrm>
          <a:prstGeom prst="rect">
            <a:avLst/>
          </a:prstGeom>
        </p:spPr>
        <p:txBody>
          <a:bodyPr wrap="square">
            <a:spAutoFit/>
          </a:bodyPr>
          <a:lstStyle/>
          <a:p>
            <a:pPr algn="ctr"/>
            <a:r>
              <a:rPr lang="en-US" sz="3200" dirty="0" smtClean="0">
                <a:solidFill>
                  <a:schemeClr val="bg1"/>
                </a:solidFill>
              </a:rPr>
              <a:t>Mindful Leadership</a:t>
            </a:r>
            <a:endParaRPr lang="en-US" sz="3200" dirty="0">
              <a:solidFill>
                <a:schemeClr val="bg1"/>
              </a:solidFill>
            </a:endParaRPr>
          </a:p>
        </p:txBody>
      </p:sp>
    </p:spTree>
    <p:extLst>
      <p:ext uri="{BB962C8B-B14F-4D97-AF65-F5344CB8AC3E}">
        <p14:creationId xmlns:p14="http://schemas.microsoft.com/office/powerpoint/2010/main" val="17552416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53479" y="1268760"/>
            <a:ext cx="7936658" cy="4752528"/>
          </a:xfrm>
        </p:spPr>
        <p:txBody>
          <a:bodyPr/>
          <a:lstStyle/>
          <a:p>
            <a:pPr marL="0" indent="0">
              <a:buNone/>
            </a:pPr>
            <a:endParaRPr lang="en-US" sz="2400" i="1" noProof="0" dirty="0" smtClean="0"/>
          </a:p>
          <a:p>
            <a:pPr marL="0" indent="0">
              <a:buNone/>
            </a:pPr>
            <a:r>
              <a:rPr lang="en-US" sz="3200" i="1" noProof="0" dirty="0" err="1" smtClean="0"/>
              <a:t>Lorem</a:t>
            </a:r>
            <a:r>
              <a:rPr lang="en-US" sz="3200" i="1" noProof="0" dirty="0" smtClean="0"/>
              <a:t>  </a:t>
            </a:r>
            <a:r>
              <a:rPr lang="en-US" sz="3200" i="1" noProof="0" dirty="0" err="1"/>
              <a:t>ipsum</a:t>
            </a:r>
            <a:r>
              <a:rPr lang="en-US" sz="3200" i="1" noProof="0" dirty="0"/>
              <a:t> </a:t>
            </a:r>
            <a:r>
              <a:rPr lang="en-US" sz="3200" i="1" noProof="0" dirty="0" smtClean="0"/>
              <a:t> dolor  </a:t>
            </a:r>
            <a:r>
              <a:rPr lang="en-US" sz="3200" i="1" noProof="0" dirty="0" err="1" smtClean="0"/>
              <a:t>si</a:t>
            </a:r>
            <a:r>
              <a:rPr lang="en-US" sz="3200" i="1" noProof="0" dirty="0" smtClean="0"/>
              <a:t>  </a:t>
            </a:r>
            <a:r>
              <a:rPr lang="en-US" sz="3200" i="1" noProof="0" dirty="0" err="1" smtClean="0"/>
              <a:t>te</a:t>
            </a:r>
            <a:r>
              <a:rPr lang="en-US" sz="3200" i="1" noProof="0" dirty="0" smtClean="0"/>
              <a:t>  </a:t>
            </a:r>
            <a:r>
              <a:rPr lang="en-US" sz="3200" i="1" noProof="0" dirty="0" err="1"/>
              <a:t>amet</a:t>
            </a:r>
            <a:r>
              <a:rPr lang="en-US" sz="3200" i="1" noProof="0" dirty="0" smtClean="0"/>
              <a:t>,  </a:t>
            </a:r>
            <a:r>
              <a:rPr lang="en-US" sz="3200" i="1" noProof="0" dirty="0" err="1"/>
              <a:t>consetetur</a:t>
            </a:r>
            <a:r>
              <a:rPr lang="en-US" sz="3200" i="1" noProof="0" dirty="0"/>
              <a:t> </a:t>
            </a:r>
            <a:r>
              <a:rPr lang="en-US" sz="3200" i="1" noProof="0" dirty="0" smtClean="0"/>
              <a:t> </a:t>
            </a:r>
            <a:r>
              <a:rPr lang="en-US" sz="3200" i="1" noProof="0" dirty="0" err="1" smtClean="0"/>
              <a:t>sadipscing</a:t>
            </a:r>
            <a:r>
              <a:rPr lang="en-US" sz="3200" i="1" noProof="0" dirty="0" smtClean="0"/>
              <a:t>  </a:t>
            </a:r>
            <a:r>
              <a:rPr lang="en-US" sz="3200" i="1" noProof="0" dirty="0" err="1" smtClean="0"/>
              <a:t>elitr</a:t>
            </a:r>
            <a:r>
              <a:rPr lang="en-US" sz="3200" i="1" noProof="0" dirty="0"/>
              <a:t>, </a:t>
            </a:r>
            <a:r>
              <a:rPr lang="en-US" sz="3200" i="1" noProof="0" dirty="0" smtClean="0"/>
              <a:t> </a:t>
            </a:r>
            <a:r>
              <a:rPr lang="en-US" sz="3200" i="1" noProof="0" dirty="0" err="1" smtClean="0"/>
              <a:t>sed</a:t>
            </a:r>
            <a:r>
              <a:rPr lang="en-US" sz="3200" i="1" noProof="0" dirty="0" smtClean="0"/>
              <a:t>  </a:t>
            </a:r>
            <a:r>
              <a:rPr lang="en-US" sz="3200" i="1" noProof="0" dirty="0" err="1" smtClean="0"/>
              <a:t>diam</a:t>
            </a:r>
            <a:r>
              <a:rPr lang="en-US" sz="3200" i="1" noProof="0" dirty="0" smtClean="0"/>
              <a:t>  </a:t>
            </a:r>
            <a:r>
              <a:rPr lang="en-US" sz="3200" i="1" noProof="0" dirty="0" err="1" smtClean="0"/>
              <a:t>nonumy</a:t>
            </a:r>
            <a:r>
              <a:rPr lang="en-US" sz="3200" i="1" noProof="0" dirty="0" smtClean="0"/>
              <a:t>  </a:t>
            </a:r>
            <a:r>
              <a:rPr lang="en-US" sz="3200" i="1" noProof="0" dirty="0" err="1"/>
              <a:t>eirmod</a:t>
            </a:r>
            <a:r>
              <a:rPr lang="en-US" sz="3200" i="1" noProof="0" dirty="0"/>
              <a:t> </a:t>
            </a:r>
            <a:r>
              <a:rPr lang="en-US" sz="3200" i="1" noProof="0" dirty="0" smtClean="0"/>
              <a:t> </a:t>
            </a:r>
            <a:r>
              <a:rPr lang="en-US" sz="3200" i="1" noProof="0" dirty="0" err="1" smtClean="0"/>
              <a:t>tempor</a:t>
            </a:r>
            <a:r>
              <a:rPr lang="en-US" sz="3200" i="1" noProof="0" dirty="0" smtClean="0"/>
              <a:t>  </a:t>
            </a:r>
            <a:r>
              <a:rPr lang="en-US" sz="3200" i="1" noProof="0" dirty="0" err="1" smtClean="0"/>
              <a:t>invidunt</a:t>
            </a:r>
            <a:r>
              <a:rPr lang="en-US" sz="3200" i="1" noProof="0" dirty="0" smtClean="0"/>
              <a:t>  </a:t>
            </a:r>
            <a:r>
              <a:rPr lang="en-US" sz="3200" i="1" noProof="0" dirty="0" err="1" smtClean="0"/>
              <a:t>ut</a:t>
            </a:r>
            <a:r>
              <a:rPr lang="en-US" sz="3200" i="1" noProof="0" dirty="0" smtClean="0"/>
              <a:t>  </a:t>
            </a:r>
            <a:r>
              <a:rPr lang="en-US" sz="3200" i="1" noProof="0" dirty="0" err="1" smtClean="0"/>
              <a:t>labore</a:t>
            </a:r>
            <a:r>
              <a:rPr lang="en-US" sz="3200" i="1" noProof="0" dirty="0" smtClean="0"/>
              <a:t>  et  </a:t>
            </a:r>
            <a:r>
              <a:rPr lang="en-US" sz="3200" i="1" noProof="0" dirty="0" err="1" smtClean="0"/>
              <a:t>dolore</a:t>
            </a:r>
            <a:r>
              <a:rPr lang="en-US" sz="3200" i="1" noProof="0" dirty="0" smtClean="0"/>
              <a:t>  magna  </a:t>
            </a:r>
            <a:r>
              <a:rPr lang="en-US" sz="3200" i="1" noProof="0" dirty="0" err="1"/>
              <a:t>aliquyam</a:t>
            </a:r>
            <a:r>
              <a:rPr lang="en-US" sz="3200" i="1" noProof="0" dirty="0"/>
              <a:t> </a:t>
            </a:r>
            <a:r>
              <a:rPr lang="en-US" sz="3200" i="1" noProof="0" dirty="0" smtClean="0"/>
              <a:t> </a:t>
            </a:r>
            <a:r>
              <a:rPr lang="en-US" sz="3200" i="1" noProof="0" dirty="0" err="1" smtClean="0"/>
              <a:t>erat</a:t>
            </a:r>
            <a:r>
              <a:rPr lang="en-US" sz="3200" i="1" noProof="0" dirty="0"/>
              <a:t>, </a:t>
            </a:r>
            <a:r>
              <a:rPr lang="en-US" sz="3200" i="1" noProof="0" dirty="0" smtClean="0"/>
              <a:t> </a:t>
            </a:r>
            <a:r>
              <a:rPr lang="en-US" sz="3200" i="1" noProof="0" dirty="0" err="1" smtClean="0"/>
              <a:t>sed</a:t>
            </a:r>
            <a:r>
              <a:rPr lang="en-US" sz="3200" i="1" noProof="0" dirty="0" smtClean="0"/>
              <a:t>  </a:t>
            </a:r>
            <a:r>
              <a:rPr lang="en-US" sz="3200" i="1" noProof="0" dirty="0" err="1"/>
              <a:t>diam</a:t>
            </a:r>
            <a:r>
              <a:rPr lang="en-US" sz="3200" i="1" noProof="0" dirty="0"/>
              <a:t> </a:t>
            </a:r>
            <a:r>
              <a:rPr lang="en-US" sz="3200" i="1" noProof="0" dirty="0" smtClean="0"/>
              <a:t> </a:t>
            </a:r>
            <a:r>
              <a:rPr lang="en-US" sz="3200" i="1" noProof="0" dirty="0" err="1" smtClean="0"/>
              <a:t>voluptua</a:t>
            </a:r>
            <a:r>
              <a:rPr lang="en-US" sz="3200" i="1" noProof="0" dirty="0"/>
              <a:t>. </a:t>
            </a:r>
            <a:r>
              <a:rPr lang="en-US" sz="3200" i="1" noProof="0" dirty="0" smtClean="0"/>
              <a:t> </a:t>
            </a:r>
            <a:endParaRPr lang="en-US" sz="3200" i="1" noProof="0" dirty="0"/>
          </a:p>
        </p:txBody>
      </p:sp>
      <p:sp>
        <p:nvSpPr>
          <p:cNvPr id="2" name="Inhaltsplatzhalter 1"/>
          <p:cNvSpPr>
            <a:spLocks noGrp="1"/>
          </p:cNvSpPr>
          <p:nvPr>
            <p:ph sz="quarter" idx="13"/>
          </p:nvPr>
        </p:nvSpPr>
        <p:spPr/>
        <p:txBody>
          <a:bodyPr/>
          <a:lstStyle/>
          <a:p>
            <a:endParaRPr lang="de-DE"/>
          </a:p>
        </p:txBody>
      </p:sp>
      <p:sp>
        <p:nvSpPr>
          <p:cNvPr id="4" name="Titel 1"/>
          <p:cNvSpPr>
            <a:spLocks noGrp="1"/>
          </p:cNvSpPr>
          <p:nvPr>
            <p:ph type="title"/>
          </p:nvPr>
        </p:nvSpPr>
        <p:spPr/>
        <p:txBody>
          <a:bodyPr/>
          <a:lstStyle/>
          <a:p>
            <a:r>
              <a:rPr lang="en-US" sz="3200" noProof="0" dirty="0" smtClean="0">
                <a:solidFill>
                  <a:srgbClr val="FF0000"/>
                </a:solidFill>
              </a:rPr>
              <a:t>Attempting to Multitask</a:t>
            </a:r>
            <a:endParaRPr lang="en-US" sz="3200" noProof="0" dirty="0">
              <a:solidFill>
                <a:srgbClr val="FF0000"/>
              </a:solidFill>
            </a:endParaRPr>
          </a:p>
        </p:txBody>
      </p:sp>
      <p:sp>
        <p:nvSpPr>
          <p:cNvPr id="6" name="Datumsplatzhalter 5"/>
          <p:cNvSpPr>
            <a:spLocks noGrp="1"/>
          </p:cNvSpPr>
          <p:nvPr>
            <p:ph type="dt" sz="half" idx="10"/>
          </p:nvPr>
        </p:nvSpPr>
        <p:spPr/>
        <p:txBody>
          <a:bodyPr/>
          <a:lstStyle/>
          <a:p>
            <a:fld id="{A8396719-B9C7-4D92-9C42-90BB7AD36FFA}" type="datetime1">
              <a:rPr lang="de-DE" smtClean="0"/>
              <a:t>09/06/16</a:t>
            </a:fld>
            <a:endParaRPr lang="de-DE"/>
          </a:p>
        </p:txBody>
      </p:sp>
      <p:sp>
        <p:nvSpPr>
          <p:cNvPr id="7" name="Fußzeilenplatzhalter 6"/>
          <p:cNvSpPr>
            <a:spLocks noGrp="1"/>
          </p:cNvSpPr>
          <p:nvPr>
            <p:ph type="ftr" sz="quarter" idx="11"/>
          </p:nvPr>
        </p:nvSpPr>
        <p:spPr/>
        <p:txBody>
          <a:bodyPr/>
          <a:lstStyle/>
          <a:p>
            <a:r>
              <a:rPr lang="en-US" smtClean="0"/>
              <a:t>WorkingMind - Module 1 - Attention and Concentration</a:t>
            </a:r>
            <a:endParaRPr lang="de-DE"/>
          </a:p>
        </p:txBody>
      </p:sp>
      <p:sp>
        <p:nvSpPr>
          <p:cNvPr id="8" name="Foliennummernplatzhalter 7"/>
          <p:cNvSpPr>
            <a:spLocks noGrp="1"/>
          </p:cNvSpPr>
          <p:nvPr>
            <p:ph type="sldNum" sz="quarter" idx="4"/>
          </p:nvPr>
        </p:nvSpPr>
        <p:spPr/>
        <p:txBody>
          <a:bodyPr/>
          <a:lstStyle/>
          <a:p>
            <a:fld id="{E8C15B4A-03C9-4F41-A38D-6408B8F28B4C}" type="slidenum">
              <a:rPr lang="de-DE" smtClean="0"/>
              <a:t>10</a:t>
            </a:fld>
            <a:endParaRPr lang="de-DE"/>
          </a:p>
        </p:txBody>
      </p:sp>
    </p:spTree>
    <p:extLst>
      <p:ext uri="{BB962C8B-B14F-4D97-AF65-F5344CB8AC3E}">
        <p14:creationId xmlns:p14="http://schemas.microsoft.com/office/powerpoint/2010/main" val="1810332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a:t>
            </a:r>
            <a:r>
              <a:rPr lang="en-US" dirty="0" smtClean="0">
                <a:solidFill>
                  <a:srgbClr val="FF0000"/>
                </a:solidFill>
              </a:rPr>
              <a:t>Attempting to multi-task</a:t>
            </a:r>
            <a:endParaRPr lang="en-US" dirty="0">
              <a:solidFill>
                <a:srgbClr val="FF0000"/>
              </a:solidFill>
            </a:endParaRPr>
          </a:p>
        </p:txBody>
      </p:sp>
      <p:sp>
        <p:nvSpPr>
          <p:cNvPr id="4" name="Oval Callout 3"/>
          <p:cNvSpPr/>
          <p:nvPr/>
        </p:nvSpPr>
        <p:spPr>
          <a:xfrm>
            <a:off x="1227094" y="1829516"/>
            <a:ext cx="6996585" cy="3400751"/>
          </a:xfrm>
          <a:prstGeom prst="wedgeEllipseCallout">
            <a:avLst>
              <a:gd name="adj1" fmla="val -42064"/>
              <a:gd name="adj2" fmla="val 58703"/>
            </a:avLst>
          </a:prstGeom>
          <a:solidFill>
            <a:srgbClr val="3366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HOW DID THIS FEEL TO </a:t>
            </a:r>
            <a:endParaRPr lang="en-US" sz="3200" dirty="0" smtClean="0"/>
          </a:p>
          <a:p>
            <a:pPr algn="ctr"/>
            <a:r>
              <a:rPr lang="en-US" sz="3200" dirty="0" smtClean="0"/>
              <a:t>BOTH </a:t>
            </a:r>
            <a:r>
              <a:rPr lang="en-US" sz="3200" dirty="0"/>
              <a:t>OF YOU?</a:t>
            </a:r>
          </a:p>
        </p:txBody>
      </p:sp>
    </p:spTree>
    <p:extLst>
      <p:ext uri="{BB962C8B-B14F-4D97-AF65-F5344CB8AC3E}">
        <p14:creationId xmlns:p14="http://schemas.microsoft.com/office/powerpoint/2010/main" val="31129733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3"/>
          </p:nvPr>
        </p:nvSpPr>
        <p:spPr/>
        <p:txBody>
          <a:bodyPr/>
          <a:lstStyle/>
          <a:p>
            <a:r>
              <a:rPr lang="en-US" noProof="0" dirty="0" smtClean="0"/>
              <a:t>Source: multiple source</a:t>
            </a:r>
          </a:p>
          <a:p>
            <a:endParaRPr lang="en-US" noProof="0" dirty="0"/>
          </a:p>
        </p:txBody>
      </p:sp>
      <p:sp>
        <p:nvSpPr>
          <p:cNvPr id="2" name="Titel 1"/>
          <p:cNvSpPr>
            <a:spLocks noGrp="1"/>
          </p:cNvSpPr>
          <p:nvPr>
            <p:ph type="title"/>
          </p:nvPr>
        </p:nvSpPr>
        <p:spPr>
          <a:xfrm>
            <a:off x="181406" y="72008"/>
            <a:ext cx="9133200" cy="836712"/>
          </a:xfrm>
        </p:spPr>
        <p:txBody>
          <a:bodyPr/>
          <a:lstStyle/>
          <a:p>
            <a:r>
              <a:rPr lang="en-US" sz="2400" noProof="0" dirty="0" smtClean="0">
                <a:solidFill>
                  <a:srgbClr val="FF0000"/>
                </a:solidFill>
              </a:rPr>
              <a:t>What </a:t>
            </a:r>
            <a:r>
              <a:rPr lang="en-US" dirty="0" smtClean="0">
                <a:solidFill>
                  <a:srgbClr val="FF0000"/>
                </a:solidFill>
              </a:rPr>
              <a:t>are we trying to do</a:t>
            </a:r>
            <a:r>
              <a:rPr lang="en-US" sz="2400" noProof="0" dirty="0" smtClean="0">
                <a:solidFill>
                  <a:srgbClr val="FF0000"/>
                </a:solidFill>
              </a:rPr>
              <a:t>?</a:t>
            </a:r>
            <a:endParaRPr lang="en-US" sz="2400" noProof="0" dirty="0">
              <a:solidFill>
                <a:srgbClr val="FF0000"/>
              </a:solidFill>
            </a:endParaRPr>
          </a:p>
        </p:txBody>
      </p:sp>
      <p:sp>
        <p:nvSpPr>
          <p:cNvPr id="5" name="Datumsplatzhalter 4"/>
          <p:cNvSpPr>
            <a:spLocks noGrp="1"/>
          </p:cNvSpPr>
          <p:nvPr>
            <p:ph type="dt" sz="half" idx="10"/>
          </p:nvPr>
        </p:nvSpPr>
        <p:spPr/>
        <p:txBody>
          <a:bodyPr/>
          <a:lstStyle/>
          <a:p>
            <a:fld id="{B7A04C44-E7E2-432C-909E-9EA82E79E0D3}" type="datetime1">
              <a:rPr lang="de-DE" smtClean="0"/>
              <a:t>09/06/16</a:t>
            </a:fld>
            <a:endParaRPr lang="de-DE"/>
          </a:p>
        </p:txBody>
      </p:sp>
      <p:sp>
        <p:nvSpPr>
          <p:cNvPr id="8" name="Fußzeilenplatzhalter 7"/>
          <p:cNvSpPr>
            <a:spLocks noGrp="1"/>
          </p:cNvSpPr>
          <p:nvPr>
            <p:ph type="ftr" sz="quarter" idx="11"/>
          </p:nvPr>
        </p:nvSpPr>
        <p:spPr/>
        <p:txBody>
          <a:bodyPr/>
          <a:lstStyle/>
          <a:p>
            <a:r>
              <a:rPr lang="en-US" smtClean="0"/>
              <a:t>WorkingMind - Module 1 - Attention and Concentration</a:t>
            </a:r>
            <a:endParaRPr lang="de-DE"/>
          </a:p>
        </p:txBody>
      </p:sp>
      <p:sp>
        <p:nvSpPr>
          <p:cNvPr id="7" name="Foliennummernplatzhalter 6"/>
          <p:cNvSpPr>
            <a:spLocks noGrp="1"/>
          </p:cNvSpPr>
          <p:nvPr>
            <p:ph type="sldNum" sz="quarter" idx="4"/>
          </p:nvPr>
        </p:nvSpPr>
        <p:spPr/>
        <p:txBody>
          <a:bodyPr/>
          <a:lstStyle/>
          <a:p>
            <a:fld id="{E8C15B4A-03C9-4F41-A38D-6408B8F28B4C}" type="slidenum">
              <a:rPr lang="de-DE" smtClean="0"/>
              <a:t>12</a:t>
            </a:fld>
            <a:endParaRPr lang="de-DE"/>
          </a:p>
        </p:txBody>
      </p:sp>
      <p:sp>
        <p:nvSpPr>
          <p:cNvPr id="10" name="Inhaltsplatzhalter 5"/>
          <p:cNvSpPr>
            <a:spLocks noGrp="1"/>
          </p:cNvSpPr>
          <p:nvPr>
            <p:ph idx="1"/>
          </p:nvPr>
        </p:nvSpPr>
        <p:spPr>
          <a:xfrm>
            <a:off x="3854879" y="908719"/>
            <a:ext cx="4317521" cy="4625309"/>
          </a:xfrm>
        </p:spPr>
        <p:txBody>
          <a:bodyPr>
            <a:noAutofit/>
          </a:bodyPr>
          <a:lstStyle/>
          <a:p>
            <a:pPr marL="45720" indent="0">
              <a:lnSpc>
                <a:spcPct val="140000"/>
              </a:lnSpc>
              <a:spcBef>
                <a:spcPts val="1200"/>
              </a:spcBef>
              <a:buNone/>
            </a:pPr>
            <a:r>
              <a:rPr lang="en-US" sz="2800" dirty="0" smtClean="0"/>
              <a:t>In today’s workplace many people try to perform multiple tasks – often at the same time. They alternate between all the  activities that demand their time and attention.</a:t>
            </a:r>
            <a:endParaRPr lang="en-US" sz="2800"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348" y="1102576"/>
            <a:ext cx="2616771" cy="2730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26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1406" y="72008"/>
            <a:ext cx="9133200" cy="836712"/>
          </a:xfrm>
        </p:spPr>
        <p:txBody>
          <a:bodyPr/>
          <a:lstStyle/>
          <a:p>
            <a:r>
              <a:rPr lang="en-US" sz="2800" noProof="0" dirty="0" smtClean="0">
                <a:solidFill>
                  <a:srgbClr val="FF0000"/>
                </a:solidFill>
              </a:rPr>
              <a:t>What actually happens.</a:t>
            </a:r>
            <a:endParaRPr lang="en-US" sz="2800" noProof="0" dirty="0">
              <a:solidFill>
                <a:srgbClr val="FF0000"/>
              </a:solidFill>
            </a:endParaRPr>
          </a:p>
        </p:txBody>
      </p:sp>
      <p:sp>
        <p:nvSpPr>
          <p:cNvPr id="5" name="Datumsplatzhalter 4"/>
          <p:cNvSpPr>
            <a:spLocks noGrp="1"/>
          </p:cNvSpPr>
          <p:nvPr>
            <p:ph type="dt" sz="half" idx="10"/>
          </p:nvPr>
        </p:nvSpPr>
        <p:spPr/>
        <p:txBody>
          <a:bodyPr/>
          <a:lstStyle/>
          <a:p>
            <a:fld id="{B7A04C44-E7E2-432C-909E-9EA82E79E0D3}" type="datetime1">
              <a:rPr lang="de-DE" smtClean="0"/>
              <a:t>09/06/16</a:t>
            </a:fld>
            <a:endParaRPr lang="de-DE"/>
          </a:p>
        </p:txBody>
      </p:sp>
      <p:sp>
        <p:nvSpPr>
          <p:cNvPr id="8" name="Fußzeilenplatzhalter 7"/>
          <p:cNvSpPr>
            <a:spLocks noGrp="1"/>
          </p:cNvSpPr>
          <p:nvPr>
            <p:ph type="ftr" sz="quarter" idx="11"/>
          </p:nvPr>
        </p:nvSpPr>
        <p:spPr/>
        <p:txBody>
          <a:bodyPr/>
          <a:lstStyle/>
          <a:p>
            <a:r>
              <a:rPr lang="en-US" smtClean="0"/>
              <a:t>WorkingMind - Module 1 - Attention and Concentration</a:t>
            </a:r>
            <a:endParaRPr lang="de-DE"/>
          </a:p>
        </p:txBody>
      </p:sp>
      <p:sp>
        <p:nvSpPr>
          <p:cNvPr id="7" name="Foliennummernplatzhalter 6"/>
          <p:cNvSpPr>
            <a:spLocks noGrp="1"/>
          </p:cNvSpPr>
          <p:nvPr>
            <p:ph type="sldNum" sz="quarter" idx="4"/>
          </p:nvPr>
        </p:nvSpPr>
        <p:spPr/>
        <p:txBody>
          <a:bodyPr/>
          <a:lstStyle/>
          <a:p>
            <a:fld id="{E8C15B4A-03C9-4F41-A38D-6408B8F28B4C}" type="slidenum">
              <a:rPr lang="de-DE" smtClean="0"/>
              <a:t>13</a:t>
            </a:fld>
            <a:endParaRPr lang="de-DE"/>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51" r="3844" b="14879"/>
          <a:stretch/>
        </p:blipFill>
        <p:spPr bwMode="auto">
          <a:xfrm>
            <a:off x="5555561" y="908720"/>
            <a:ext cx="2852460" cy="240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hteck 12"/>
          <p:cNvSpPr/>
          <p:nvPr/>
        </p:nvSpPr>
        <p:spPr>
          <a:xfrm>
            <a:off x="181405" y="908720"/>
            <a:ext cx="4900239" cy="4865947"/>
          </a:xfrm>
          <a:prstGeom prst="rect">
            <a:avLst/>
          </a:prstGeom>
        </p:spPr>
        <p:txBody>
          <a:bodyPr wrap="square">
            <a:spAutoFit/>
          </a:bodyPr>
          <a:lstStyle/>
          <a:p>
            <a:pPr>
              <a:lnSpc>
                <a:spcPct val="140000"/>
              </a:lnSpc>
              <a:spcBef>
                <a:spcPts val="600"/>
              </a:spcBef>
              <a:spcAft>
                <a:spcPts val="600"/>
              </a:spcAft>
            </a:pPr>
            <a:r>
              <a:rPr lang="en-US" sz="2400" b="1" dirty="0" smtClean="0"/>
              <a:t>Frequent switching between tasks </a:t>
            </a:r>
            <a:r>
              <a:rPr lang="en-US" sz="2400" dirty="0"/>
              <a:t>I</a:t>
            </a:r>
            <a:r>
              <a:rPr lang="en-US" sz="2400" dirty="0" smtClean="0"/>
              <a:t>nterrupting </a:t>
            </a:r>
            <a:r>
              <a:rPr lang="en-US" sz="2400" dirty="0"/>
              <a:t>ourselves to </a:t>
            </a:r>
            <a:r>
              <a:rPr lang="en-US" sz="2400" dirty="0" smtClean="0"/>
              <a:t>do task </a:t>
            </a:r>
            <a:r>
              <a:rPr lang="en-US" sz="2400" dirty="0"/>
              <a:t>A and </a:t>
            </a:r>
            <a:r>
              <a:rPr lang="en-US" sz="2400" dirty="0" smtClean="0"/>
              <a:t>then do task B</a:t>
            </a:r>
          </a:p>
          <a:p>
            <a:pPr>
              <a:lnSpc>
                <a:spcPct val="140000"/>
              </a:lnSpc>
              <a:spcBef>
                <a:spcPts val="600"/>
              </a:spcBef>
              <a:spcAft>
                <a:spcPts val="600"/>
              </a:spcAft>
            </a:pPr>
            <a:endParaRPr lang="en-US" sz="900" dirty="0"/>
          </a:p>
          <a:p>
            <a:pPr>
              <a:spcBef>
                <a:spcPts val="600"/>
              </a:spcBef>
              <a:spcAft>
                <a:spcPts val="600"/>
              </a:spcAft>
            </a:pPr>
            <a:r>
              <a:rPr lang="en-US" sz="2400" b="1" dirty="0"/>
              <a:t>Continual partial </a:t>
            </a:r>
            <a:r>
              <a:rPr lang="en-US" sz="2400" b="1" dirty="0" smtClean="0"/>
              <a:t>attention</a:t>
            </a:r>
          </a:p>
          <a:p>
            <a:pPr>
              <a:lnSpc>
                <a:spcPct val="140000"/>
              </a:lnSpc>
              <a:spcBef>
                <a:spcPts val="600"/>
              </a:spcBef>
              <a:spcAft>
                <a:spcPts val="600"/>
              </a:spcAft>
            </a:pPr>
            <a:r>
              <a:rPr lang="en-US" sz="2400" dirty="0" smtClean="0"/>
              <a:t>Texting </a:t>
            </a:r>
            <a:r>
              <a:rPr lang="en-US" sz="2400" dirty="0"/>
              <a:t>and listening to a lecture – half paying </a:t>
            </a:r>
            <a:r>
              <a:rPr lang="en-US" sz="2400" dirty="0" smtClean="0"/>
              <a:t>attention. </a:t>
            </a:r>
          </a:p>
          <a:p>
            <a:pPr>
              <a:lnSpc>
                <a:spcPct val="140000"/>
              </a:lnSpc>
              <a:spcBef>
                <a:spcPts val="600"/>
              </a:spcBef>
              <a:spcAft>
                <a:spcPts val="600"/>
              </a:spcAft>
            </a:pPr>
            <a:r>
              <a:rPr lang="en-US" sz="2400" dirty="0" smtClean="0"/>
              <a:t>Continual </a:t>
            </a:r>
            <a:r>
              <a:rPr lang="en-US" sz="2400" dirty="0"/>
              <a:t>inner tension and </a:t>
            </a:r>
            <a:r>
              <a:rPr lang="en-US" sz="2400" dirty="0" smtClean="0"/>
              <a:t> restlessness</a:t>
            </a:r>
            <a:r>
              <a:rPr lang="en-US" sz="2400" dirty="0"/>
              <a:t>.</a:t>
            </a:r>
          </a:p>
        </p:txBody>
      </p:sp>
      <p:sp>
        <p:nvSpPr>
          <p:cNvPr id="14" name="Rectangle 13"/>
          <p:cNvSpPr/>
          <p:nvPr/>
        </p:nvSpPr>
        <p:spPr>
          <a:xfrm>
            <a:off x="5396831" y="3522767"/>
            <a:ext cx="3306129" cy="2226250"/>
          </a:xfrm>
          <a:prstGeom prst="rect">
            <a:avLst/>
          </a:prstGeom>
        </p:spPr>
        <p:txBody>
          <a:bodyPr wrap="square">
            <a:spAutoFit/>
          </a:bodyPr>
          <a:lstStyle/>
          <a:p>
            <a:pPr>
              <a:lnSpc>
                <a:spcPct val="140000"/>
              </a:lnSpc>
              <a:spcBef>
                <a:spcPts val="600"/>
              </a:spcBef>
              <a:spcAft>
                <a:spcPts val="600"/>
              </a:spcAft>
            </a:pPr>
            <a:r>
              <a:rPr lang="en-US" sz="2000" b="1" dirty="0"/>
              <a:t>Real dual tasking </a:t>
            </a:r>
            <a:r>
              <a:rPr lang="en-US" sz="2000" dirty="0"/>
              <a:t>(driving a car and talking</a:t>
            </a:r>
            <a:r>
              <a:rPr lang="en-US" sz="2000" dirty="0" smtClean="0"/>
              <a:t>)</a:t>
            </a:r>
            <a:r>
              <a:rPr lang="en-US" sz="2000" dirty="0"/>
              <a:t> </a:t>
            </a:r>
            <a:r>
              <a:rPr lang="en-US" sz="2000" dirty="0" smtClean="0"/>
              <a:t>– only </a:t>
            </a:r>
            <a:r>
              <a:rPr lang="en-US" sz="2000" dirty="0"/>
              <a:t>exists when a task has been automated and does not requires cognitive </a:t>
            </a:r>
            <a:r>
              <a:rPr lang="en-US" sz="2000" dirty="0" smtClean="0"/>
              <a:t>control.</a:t>
            </a:r>
            <a:endParaRPr lang="en-US" sz="2000" dirty="0"/>
          </a:p>
        </p:txBody>
      </p:sp>
      <p:sp>
        <p:nvSpPr>
          <p:cNvPr id="15" name="Content Placeholder 14"/>
          <p:cNvSpPr>
            <a:spLocks noGrp="1"/>
          </p:cNvSpPr>
          <p:nvPr>
            <p:ph sz="quarter" idx="13"/>
          </p:nvPr>
        </p:nvSpPr>
        <p:spPr/>
        <p:txBody>
          <a:bodyPr/>
          <a:lstStyle/>
          <a:p>
            <a:endParaRPr lang="en-US"/>
          </a:p>
        </p:txBody>
      </p:sp>
    </p:spTree>
    <p:extLst>
      <p:ext uri="{BB962C8B-B14F-4D97-AF65-F5344CB8AC3E}">
        <p14:creationId xmlns:p14="http://schemas.microsoft.com/office/powerpoint/2010/main" val="227509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45629" flipH="1">
            <a:off x="1959202" y="4375910"/>
            <a:ext cx="6131761" cy="1931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3"/>
          </p:nvPr>
        </p:nvSpPr>
        <p:spPr>
          <a:xfrm>
            <a:off x="1115616" y="6450700"/>
            <a:ext cx="2428081" cy="288503"/>
          </a:xfrm>
        </p:spPr>
        <p:txBody>
          <a:bodyPr/>
          <a:lstStyle/>
          <a:p>
            <a:r>
              <a:rPr lang="en-US" dirty="0"/>
              <a:t>Source: Clifford Nass, Stanford University</a:t>
            </a:r>
          </a:p>
          <a:p>
            <a:endParaRPr lang="en-US" dirty="0"/>
          </a:p>
        </p:txBody>
      </p:sp>
      <p:sp>
        <p:nvSpPr>
          <p:cNvPr id="4" name="Title 3"/>
          <p:cNvSpPr>
            <a:spLocks noGrp="1"/>
          </p:cNvSpPr>
          <p:nvPr>
            <p:ph type="title"/>
          </p:nvPr>
        </p:nvSpPr>
        <p:spPr/>
        <p:txBody>
          <a:bodyPr/>
          <a:lstStyle/>
          <a:p>
            <a:r>
              <a:rPr lang="en-US" dirty="0" smtClean="0">
                <a:solidFill>
                  <a:srgbClr val="FF0000"/>
                </a:solidFill>
              </a:rPr>
              <a:t>Attempting to multi</a:t>
            </a:r>
            <a:r>
              <a:rPr lang="en-US" dirty="0">
                <a:solidFill>
                  <a:srgbClr val="FF0000"/>
                </a:solidFill>
              </a:rPr>
              <a:t>-</a:t>
            </a:r>
            <a:r>
              <a:rPr lang="en-US" dirty="0" smtClean="0">
                <a:solidFill>
                  <a:srgbClr val="FF0000"/>
                </a:solidFill>
              </a:rPr>
              <a:t>task </a:t>
            </a:r>
            <a:r>
              <a:rPr lang="en-US" dirty="0">
                <a:solidFill>
                  <a:srgbClr val="FF0000"/>
                </a:solidFill>
              </a:rPr>
              <a:t>affects us on several levels</a:t>
            </a:r>
          </a:p>
        </p:txBody>
      </p:sp>
      <p:sp>
        <p:nvSpPr>
          <p:cNvPr id="49" name="Text Placeholder 1"/>
          <p:cNvSpPr txBox="1">
            <a:spLocks/>
          </p:cNvSpPr>
          <p:nvPr/>
        </p:nvSpPr>
        <p:spPr>
          <a:xfrm>
            <a:off x="4983014" y="1002066"/>
            <a:ext cx="3917206" cy="4083118"/>
          </a:xfrm>
          <a:prstGeom prst="rect">
            <a:avLst/>
          </a:prstGeom>
        </p:spPr>
        <p:txBody>
          <a:bodyPr vert="horz" lIns="91440" tIns="45720" rIns="91440" bIns="45720" rtlCol="0">
            <a:noAutofit/>
          </a:bodyPr>
          <a:lstStyle>
            <a:lvl1pPr marL="252000" indent="-216000" algn="l" defTabSz="914400" rtl="0" eaLnBrk="1" latinLnBrk="0" hangingPunct="1">
              <a:spcBef>
                <a:spcPct val="20000"/>
              </a:spcBef>
              <a:spcAft>
                <a:spcPts val="600"/>
              </a:spcAft>
              <a:buClr>
                <a:srgbClr val="E4282A"/>
              </a:buClr>
              <a:buFont typeface="Wingdings" panose="05000000000000000000" pitchFamily="2" charset="2"/>
              <a:buChar char="§"/>
              <a:defRPr sz="1800" kern="1200">
                <a:solidFill>
                  <a:schemeClr val="tx1"/>
                </a:solidFill>
                <a:latin typeface="+mn-lt"/>
                <a:ea typeface="+mn-ea"/>
                <a:cs typeface="+mn-cs"/>
              </a:defRPr>
            </a:lvl1pPr>
            <a:lvl2pPr marL="684000" indent="-216000" algn="l" defTabSz="914400" rtl="0" eaLnBrk="1" latinLnBrk="0" hangingPunct="1">
              <a:spcBef>
                <a:spcPct val="20000"/>
              </a:spcBef>
              <a:buClr>
                <a:srgbClr val="E4282A"/>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000" indent="0" algn="ctr">
              <a:spcBef>
                <a:spcPts val="0"/>
              </a:spcBef>
              <a:buNone/>
            </a:pPr>
            <a:r>
              <a:rPr lang="de-CH" sz="2000" b="1" dirty="0" smtClean="0">
                <a:solidFill>
                  <a:srgbClr val="FF0000"/>
                </a:solidFill>
              </a:rPr>
              <a:t>Cognitive abilities</a:t>
            </a:r>
          </a:p>
          <a:p>
            <a:pPr marL="36000" indent="0">
              <a:spcBef>
                <a:spcPts val="600"/>
              </a:spcBef>
              <a:spcAft>
                <a:spcPts val="0"/>
              </a:spcAft>
              <a:buNone/>
            </a:pPr>
            <a:r>
              <a:rPr lang="de-CH" dirty="0" smtClean="0"/>
              <a:t>Reduction of cognitive abilities</a:t>
            </a:r>
          </a:p>
          <a:p>
            <a:pPr marL="36000" indent="0">
              <a:spcBef>
                <a:spcPts val="1200"/>
              </a:spcBef>
              <a:buNone/>
            </a:pPr>
            <a:r>
              <a:rPr lang="de-CH" dirty="0" smtClean="0"/>
              <a:t>Tiring of the brain</a:t>
            </a:r>
          </a:p>
          <a:p>
            <a:pPr marL="354013" lvl="1" indent="-177800">
              <a:lnSpc>
                <a:spcPts val="2000"/>
              </a:lnSpc>
              <a:spcBef>
                <a:spcPts val="600"/>
              </a:spcBef>
            </a:pPr>
            <a:r>
              <a:rPr lang="de-CH" sz="1800" dirty="0" smtClean="0"/>
              <a:t>Reduced ability to modulate responses</a:t>
            </a:r>
          </a:p>
          <a:p>
            <a:pPr marL="36000" indent="0">
              <a:spcBef>
                <a:spcPts val="1200"/>
              </a:spcBef>
              <a:buNone/>
            </a:pPr>
            <a:r>
              <a:rPr lang="de-CH" dirty="0" smtClean="0"/>
              <a:t>Distraction</a:t>
            </a:r>
          </a:p>
          <a:p>
            <a:pPr marL="354013" lvl="1" indent="-177800">
              <a:lnSpc>
                <a:spcPts val="2000"/>
              </a:lnSpc>
              <a:spcBef>
                <a:spcPts val="600"/>
              </a:spcBef>
            </a:pPr>
            <a:r>
              <a:rPr lang="de-CH" sz="1800" dirty="0" smtClean="0"/>
              <a:t>Reduced ability to filter out irrelevant distractions</a:t>
            </a:r>
          </a:p>
          <a:p>
            <a:pPr marL="354013" lvl="1" indent="-177800">
              <a:lnSpc>
                <a:spcPts val="2000"/>
              </a:lnSpc>
              <a:spcBef>
                <a:spcPts val="600"/>
              </a:spcBef>
            </a:pPr>
            <a:r>
              <a:rPr lang="de-CH" sz="1800" dirty="0" smtClean="0"/>
              <a:t>Reduced ability to respond in a conscious manner to distractions</a:t>
            </a:r>
          </a:p>
          <a:p>
            <a:pPr marL="354013" lvl="1" indent="-177800">
              <a:lnSpc>
                <a:spcPts val="2000"/>
              </a:lnSpc>
              <a:spcBef>
                <a:spcPts val="600"/>
              </a:spcBef>
            </a:pPr>
            <a:r>
              <a:rPr lang="de-CH" sz="1800" dirty="0" err="1" smtClean="0"/>
              <a:t>Reduced</a:t>
            </a:r>
            <a:r>
              <a:rPr lang="de-CH" sz="1800" dirty="0" smtClean="0"/>
              <a:t> </a:t>
            </a:r>
            <a:r>
              <a:rPr lang="de-CH" sz="1800" dirty="0" err="1" smtClean="0"/>
              <a:t>productivity</a:t>
            </a:r>
            <a:r>
              <a:rPr lang="de-CH" sz="1800" dirty="0" smtClean="0"/>
              <a:t> </a:t>
            </a:r>
            <a:r>
              <a:rPr lang="de-CH" sz="1800" dirty="0" err="1" smtClean="0"/>
              <a:t>and</a:t>
            </a:r>
            <a:r>
              <a:rPr lang="de-CH" sz="1800" dirty="0" smtClean="0"/>
              <a:t> </a:t>
            </a:r>
            <a:r>
              <a:rPr lang="de-CH" sz="1800" dirty="0" err="1" smtClean="0"/>
              <a:t>creativity</a:t>
            </a:r>
            <a:endParaRPr lang="de-CH" sz="1800" dirty="0" smtClean="0"/>
          </a:p>
          <a:p>
            <a:pPr marL="36000" indent="0" algn="ctr">
              <a:buNone/>
            </a:pPr>
            <a:endParaRPr lang="de-CH" dirty="0"/>
          </a:p>
        </p:txBody>
      </p:sp>
      <p:sp>
        <p:nvSpPr>
          <p:cNvPr id="50" name="Text Placeholder 1"/>
          <p:cNvSpPr txBox="1">
            <a:spLocks/>
          </p:cNvSpPr>
          <p:nvPr/>
        </p:nvSpPr>
        <p:spPr>
          <a:xfrm>
            <a:off x="323528" y="1048186"/>
            <a:ext cx="3960440" cy="3172902"/>
          </a:xfrm>
          <a:prstGeom prst="rect">
            <a:avLst/>
          </a:prstGeom>
        </p:spPr>
        <p:txBody>
          <a:bodyPr vert="horz" lIns="91440" tIns="45720" rIns="91440" bIns="45720" rtlCol="0">
            <a:noAutofit/>
          </a:bodyPr>
          <a:lstStyle>
            <a:lvl1pPr marL="252000" indent="-216000" algn="l" defTabSz="914400" rtl="0" eaLnBrk="1" latinLnBrk="0" hangingPunct="1">
              <a:spcBef>
                <a:spcPct val="20000"/>
              </a:spcBef>
              <a:spcAft>
                <a:spcPts val="600"/>
              </a:spcAft>
              <a:buClr>
                <a:srgbClr val="E4282A"/>
              </a:buClr>
              <a:buFont typeface="Wingdings" panose="05000000000000000000" pitchFamily="2" charset="2"/>
              <a:buChar char="§"/>
              <a:defRPr sz="1800" kern="1200">
                <a:solidFill>
                  <a:schemeClr val="tx1"/>
                </a:solidFill>
                <a:latin typeface="+mn-lt"/>
                <a:ea typeface="+mn-ea"/>
                <a:cs typeface="+mn-cs"/>
              </a:defRPr>
            </a:lvl1pPr>
            <a:lvl2pPr marL="684000" indent="-216000" algn="l" defTabSz="914400" rtl="0" eaLnBrk="1" latinLnBrk="0" hangingPunct="1">
              <a:spcBef>
                <a:spcPct val="20000"/>
              </a:spcBef>
              <a:buClr>
                <a:srgbClr val="E4282A"/>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000" indent="0" algn="ctr">
              <a:spcBef>
                <a:spcPts val="0"/>
              </a:spcBef>
              <a:buNone/>
            </a:pPr>
            <a:r>
              <a:rPr lang="en-US" sz="2000" b="1" dirty="0">
                <a:solidFill>
                  <a:srgbClr val="FF0000"/>
                </a:solidFill>
              </a:rPr>
              <a:t>Emotional abilities</a:t>
            </a:r>
          </a:p>
          <a:p>
            <a:pPr marL="36000" indent="0">
              <a:spcBef>
                <a:spcPts val="1200"/>
              </a:spcBef>
              <a:buNone/>
            </a:pPr>
            <a:r>
              <a:rPr lang="en-US" dirty="0" smtClean="0"/>
              <a:t>Emotions</a:t>
            </a:r>
            <a:endParaRPr lang="en-US" dirty="0"/>
          </a:p>
          <a:p>
            <a:pPr marL="354013" lvl="1" indent="-177800">
              <a:lnSpc>
                <a:spcPts val="2000"/>
              </a:lnSpc>
              <a:spcBef>
                <a:spcPts val="600"/>
              </a:spcBef>
            </a:pPr>
            <a:r>
              <a:rPr lang="en-US" sz="1800" dirty="0"/>
              <a:t>Less recognition of </a:t>
            </a:r>
            <a:r>
              <a:rPr lang="en-US" sz="1800" dirty="0" smtClean="0"/>
              <a:t>others’ emotional signals</a:t>
            </a:r>
          </a:p>
          <a:p>
            <a:pPr marL="354013" lvl="1" indent="-177800">
              <a:lnSpc>
                <a:spcPts val="2000"/>
              </a:lnSpc>
              <a:spcBef>
                <a:spcPts val="600"/>
              </a:spcBef>
            </a:pPr>
            <a:r>
              <a:rPr lang="en-US" sz="1800" dirty="0" smtClean="0"/>
              <a:t>Reduced </a:t>
            </a:r>
            <a:r>
              <a:rPr lang="en-US" sz="1800" dirty="0"/>
              <a:t>ability to regulate responses</a:t>
            </a:r>
          </a:p>
          <a:p>
            <a:pPr marL="36000" indent="0">
              <a:spcBef>
                <a:spcPts val="1200"/>
              </a:spcBef>
              <a:buNone/>
            </a:pPr>
            <a:r>
              <a:rPr lang="en-US" dirty="0" smtClean="0"/>
              <a:t>Happiness</a:t>
            </a:r>
            <a:endParaRPr lang="en-US" dirty="0"/>
          </a:p>
          <a:p>
            <a:pPr marL="354013" lvl="1" indent="-177800">
              <a:lnSpc>
                <a:spcPts val="2000"/>
              </a:lnSpc>
              <a:spcBef>
                <a:spcPts val="600"/>
              </a:spcBef>
            </a:pPr>
            <a:r>
              <a:rPr lang="en-US" sz="1800" dirty="0"/>
              <a:t>Less positive feelings from friendships</a:t>
            </a:r>
          </a:p>
          <a:p>
            <a:pPr marL="354013" lvl="1" indent="-177800">
              <a:lnSpc>
                <a:spcPts val="2000"/>
              </a:lnSpc>
              <a:spcBef>
                <a:spcPts val="600"/>
              </a:spcBef>
            </a:pPr>
            <a:r>
              <a:rPr lang="en-US" sz="1800" dirty="0"/>
              <a:t>Poorer sleep </a:t>
            </a:r>
          </a:p>
          <a:p>
            <a:pPr marL="354013" lvl="1" indent="-177800">
              <a:lnSpc>
                <a:spcPts val="2000"/>
              </a:lnSpc>
              <a:spcBef>
                <a:spcPts val="0"/>
              </a:spcBef>
            </a:pPr>
            <a:endParaRPr lang="en-US" sz="1800" dirty="0"/>
          </a:p>
          <a:p>
            <a:pPr marL="36000" indent="0" algn="ctr">
              <a:buNone/>
            </a:pPr>
            <a:endParaRPr lang="en-US" dirty="0"/>
          </a:p>
        </p:txBody>
      </p:sp>
      <p:sp>
        <p:nvSpPr>
          <p:cNvPr id="2" name="Datumsplatzhalter 1"/>
          <p:cNvSpPr>
            <a:spLocks noGrp="1"/>
          </p:cNvSpPr>
          <p:nvPr>
            <p:ph type="dt" sz="half" idx="10"/>
          </p:nvPr>
        </p:nvSpPr>
        <p:spPr/>
        <p:txBody>
          <a:bodyPr/>
          <a:lstStyle/>
          <a:p>
            <a:fld id="{F9113DEA-C55C-4028-B73F-BBF8547CDA7C}" type="datetime1">
              <a:rPr lang="de-DE" smtClean="0"/>
              <a:t>09/06/16</a:t>
            </a:fld>
            <a:endParaRPr lang="de-DE"/>
          </a:p>
        </p:txBody>
      </p:sp>
      <p:sp>
        <p:nvSpPr>
          <p:cNvPr id="7" name="Fußzeilenplatzhalter 6"/>
          <p:cNvSpPr>
            <a:spLocks noGrp="1"/>
          </p:cNvSpPr>
          <p:nvPr>
            <p:ph type="ftr" sz="quarter" idx="11"/>
          </p:nvPr>
        </p:nvSpPr>
        <p:spPr/>
        <p:txBody>
          <a:bodyPr/>
          <a:lstStyle/>
          <a:p>
            <a:r>
              <a:rPr lang="en-US" smtClean="0"/>
              <a:t>WorkingMind - Module 1 - Attention and Concentration</a:t>
            </a:r>
            <a:endParaRPr lang="de-DE"/>
          </a:p>
        </p:txBody>
      </p:sp>
      <p:sp>
        <p:nvSpPr>
          <p:cNvPr id="6" name="Foliennummernplatzhalter 5"/>
          <p:cNvSpPr>
            <a:spLocks noGrp="1"/>
          </p:cNvSpPr>
          <p:nvPr>
            <p:ph type="sldNum" sz="quarter" idx="4"/>
          </p:nvPr>
        </p:nvSpPr>
        <p:spPr/>
        <p:txBody>
          <a:bodyPr/>
          <a:lstStyle/>
          <a:p>
            <a:fld id="{E8C15B4A-03C9-4F41-A38D-6408B8F28B4C}" type="slidenum">
              <a:rPr lang="de-DE" smtClean="0"/>
              <a:t>14</a:t>
            </a:fld>
            <a:endParaRPr lang="de-DE"/>
          </a:p>
        </p:txBody>
      </p:sp>
    </p:spTree>
    <p:extLst>
      <p:ext uri="{BB962C8B-B14F-4D97-AF65-F5344CB8AC3E}">
        <p14:creationId xmlns:p14="http://schemas.microsoft.com/office/powerpoint/2010/main" val="38932142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a:xfrm>
            <a:off x="683568" y="1052737"/>
            <a:ext cx="7844408" cy="1152127"/>
          </a:xfrm>
        </p:spPr>
        <p:txBody>
          <a:bodyPr>
            <a:noAutofit/>
          </a:bodyPr>
          <a:lstStyle/>
          <a:p>
            <a:pPr algn="ctr"/>
            <a:r>
              <a:rPr lang="de-DE" sz="5400" dirty="0" err="1" smtClean="0">
                <a:solidFill>
                  <a:srgbClr val="FF0000"/>
                </a:solidFill>
              </a:rPr>
              <a:t>Conversation</a:t>
            </a:r>
            <a:endParaRPr lang="de-DE" sz="5400" dirty="0">
              <a:solidFill>
                <a:srgbClr val="FF0000"/>
              </a:solidFill>
            </a:endParaRPr>
          </a:p>
        </p:txBody>
      </p:sp>
      <p:sp>
        <p:nvSpPr>
          <p:cNvPr id="3" name="TextBox 2"/>
          <p:cNvSpPr txBox="1"/>
          <p:nvPr/>
        </p:nvSpPr>
        <p:spPr>
          <a:xfrm>
            <a:off x="3623733" y="4605867"/>
            <a:ext cx="914400" cy="914400"/>
          </a:xfrm>
          <a:prstGeom prst="rect">
            <a:avLst/>
          </a:prstGeom>
          <a:noFill/>
        </p:spPr>
        <p:txBody>
          <a:bodyPr wrap="none" rtlCol="0">
            <a:noAutofit/>
          </a:bodyPr>
          <a:lstStyle/>
          <a:p>
            <a:pPr marL="285750" indent="-216000">
              <a:spcBef>
                <a:spcPts val="24"/>
              </a:spcBef>
              <a:spcAft>
                <a:spcPts val="600"/>
              </a:spcAft>
              <a:buClr>
                <a:srgbClr val="E4282A"/>
              </a:buClr>
              <a:buFont typeface="Wingdings" panose="05000000000000000000" pitchFamily="2" charset="2"/>
              <a:buChar char="§"/>
            </a:pPr>
            <a:endParaRPr lang="en-US" dirty="0" err="1" smtClean="0"/>
          </a:p>
        </p:txBody>
      </p:sp>
    </p:spTree>
    <p:extLst>
      <p:ext uri="{BB962C8B-B14F-4D97-AF65-F5344CB8AC3E}">
        <p14:creationId xmlns:p14="http://schemas.microsoft.com/office/powerpoint/2010/main" val="4847478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6000" indent="0">
              <a:buNone/>
            </a:pPr>
            <a:endParaRPr lang="en-US" dirty="0" smtClean="0"/>
          </a:p>
          <a:p>
            <a:pPr marL="36000" indent="0" algn="ctr">
              <a:buNone/>
            </a:pPr>
            <a:r>
              <a:rPr lang="en-US" sz="2800" dirty="0" smtClean="0"/>
              <a:t>In what ways does this description of </a:t>
            </a:r>
          </a:p>
          <a:p>
            <a:pPr marL="36000" indent="0" algn="ctr">
              <a:buNone/>
            </a:pPr>
            <a:r>
              <a:rPr lang="en-US" sz="2800" dirty="0" smtClean="0"/>
              <a:t>trying to meet </a:t>
            </a:r>
          </a:p>
          <a:p>
            <a:pPr marL="36000" indent="0" algn="ctr">
              <a:buNone/>
            </a:pPr>
            <a:r>
              <a:rPr lang="en-US" sz="2800" dirty="0"/>
              <a:t>m</a:t>
            </a:r>
            <a:r>
              <a:rPr lang="en-US" sz="2800" dirty="0" smtClean="0"/>
              <a:t>ultiple, simultaneous demands </a:t>
            </a:r>
          </a:p>
          <a:p>
            <a:pPr marL="36000" indent="0" algn="ctr">
              <a:buNone/>
            </a:pPr>
            <a:r>
              <a:rPr lang="en-US" sz="2800" dirty="0" smtClean="0"/>
              <a:t>match your own experience?</a:t>
            </a:r>
            <a:endParaRPr lang="en-US" sz="2800" dirty="0"/>
          </a:p>
        </p:txBody>
      </p:sp>
      <p:sp>
        <p:nvSpPr>
          <p:cNvPr id="3" name="Date Placeholder 2"/>
          <p:cNvSpPr>
            <a:spLocks noGrp="1"/>
          </p:cNvSpPr>
          <p:nvPr>
            <p:ph type="dt" sz="half" idx="10"/>
          </p:nvPr>
        </p:nvSpPr>
        <p:spPr/>
        <p:txBody>
          <a:bodyPr/>
          <a:lstStyle/>
          <a:p>
            <a:fld id="{5A9491E6-328A-4718-8A35-080B2C1F9338}" type="datetime1">
              <a:rPr lang="de-DE" smtClean="0"/>
              <a:t>09/06/16</a:t>
            </a:fld>
            <a:endParaRPr lang="de-DE" dirty="0"/>
          </a:p>
        </p:txBody>
      </p:sp>
      <p:sp>
        <p:nvSpPr>
          <p:cNvPr id="4" name="Footer Placeholder 3"/>
          <p:cNvSpPr>
            <a:spLocks noGrp="1"/>
          </p:cNvSpPr>
          <p:nvPr>
            <p:ph type="ftr" sz="quarter" idx="11"/>
          </p:nvPr>
        </p:nvSpPr>
        <p:spPr/>
        <p:txBody>
          <a:bodyPr/>
          <a:lstStyle/>
          <a:p>
            <a:r>
              <a:rPr lang="de-DE" smtClean="0"/>
              <a:t>Mindfulness Introduction</a:t>
            </a:r>
            <a:endParaRPr lang="de-DE" dirty="0"/>
          </a:p>
        </p:txBody>
      </p:sp>
      <p:sp>
        <p:nvSpPr>
          <p:cNvPr id="5" name="Content Placeholder 4"/>
          <p:cNvSpPr>
            <a:spLocks noGrp="1"/>
          </p:cNvSpPr>
          <p:nvPr>
            <p:ph sz="quarter" idx="13"/>
          </p:nvPr>
        </p:nvSpPr>
        <p:spPr/>
        <p:txBody>
          <a:bodyPr/>
          <a:lstStyle/>
          <a:p>
            <a:endParaRPr lang="en-US"/>
          </a:p>
        </p:txBody>
      </p:sp>
    </p:spTree>
    <p:extLst>
      <p:ext uri="{BB962C8B-B14F-4D97-AF65-F5344CB8AC3E}">
        <p14:creationId xmlns:p14="http://schemas.microsoft.com/office/powerpoint/2010/main" val="7260485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p:cNvSpPr/>
          <p:nvPr/>
        </p:nvSpPr>
        <p:spPr>
          <a:xfrm>
            <a:off x="1097925" y="1268760"/>
            <a:ext cx="7297978" cy="3509509"/>
          </a:xfrm>
          <a:prstGeom prst="wedgeRoundRectCallout">
            <a:avLst>
              <a:gd name="adj1" fmla="val 1881"/>
              <a:gd name="adj2" fmla="val 86413"/>
              <a:gd name="adj3" fmla="val 16667"/>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marL="36000" indent="0" algn="ctr">
              <a:buNone/>
            </a:pPr>
            <a:r>
              <a:rPr lang="en-US" sz="3600" dirty="0"/>
              <a:t>In what ways does this description of </a:t>
            </a:r>
            <a:r>
              <a:rPr lang="en-US" sz="3600" dirty="0" smtClean="0"/>
              <a:t>attempting to multi-task </a:t>
            </a:r>
            <a:endParaRPr lang="en-US" sz="3600" dirty="0"/>
          </a:p>
          <a:p>
            <a:pPr marL="36000" indent="0" algn="ctr">
              <a:buNone/>
            </a:pPr>
            <a:r>
              <a:rPr lang="en-US" sz="3600" dirty="0"/>
              <a:t>match your own experience?</a:t>
            </a:r>
          </a:p>
        </p:txBody>
      </p:sp>
    </p:spTree>
    <p:extLst>
      <p:ext uri="{BB962C8B-B14F-4D97-AF65-F5344CB8AC3E}">
        <p14:creationId xmlns:p14="http://schemas.microsoft.com/office/powerpoint/2010/main" val="11030278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blipFill rotWithShape="1">
            <a:blip r:embed="rId2">
              <a:extLst>
                <a:ext uri="{BEBA8EAE-BF5A-486C-A8C5-ECC9F3942E4B}">
                  <a14:imgProps xmlns:a14="http://schemas.microsoft.com/office/drawing/2010/main">
                    <a14:imgLayer r:embed="rId3">
                      <a14:imgEffect>
                        <a14:sharpenSoften amount="50000"/>
                      </a14:imgEffect>
                    </a14:imgLayer>
                  </a14:imgProps>
                </a:ext>
              </a:extLst>
            </a:blip>
            <a:tile tx="0" ty="0" sx="100000" sy="100000" flip="none" algn="tl"/>
          </a:blipFill>
        </p:spPr>
        <p:txBody>
          <a:bodyPr/>
          <a:lstStyle/>
          <a:p>
            <a:pPr marL="36000" indent="0">
              <a:buNone/>
            </a:pPr>
            <a:endParaRPr lang="en-US" dirty="0" smtClean="0"/>
          </a:p>
          <a:p>
            <a:pPr marL="36000" indent="0" algn="ctr">
              <a:buNone/>
            </a:pPr>
            <a:endParaRPr lang="en-US" sz="2400" b="1" dirty="0" smtClean="0"/>
          </a:p>
          <a:p>
            <a:pPr marL="36000" indent="0" algn="ctr">
              <a:buNone/>
            </a:pPr>
            <a:endParaRPr lang="en-US" sz="3600" b="1" dirty="0" smtClean="0">
              <a:solidFill>
                <a:schemeClr val="bg2">
                  <a:lumMod val="90000"/>
                </a:schemeClr>
              </a:solidFill>
            </a:endParaRPr>
          </a:p>
          <a:p>
            <a:pPr marL="36000" indent="0" algn="ctr">
              <a:buNone/>
            </a:pPr>
            <a:r>
              <a:rPr lang="en-US" sz="3600" b="1" dirty="0" smtClean="0">
                <a:solidFill>
                  <a:schemeClr val="bg2">
                    <a:lumMod val="90000"/>
                  </a:schemeClr>
                </a:solidFill>
              </a:rPr>
              <a:t>M</a:t>
            </a:r>
            <a:r>
              <a:rPr lang="en-US" sz="3600" b="1" dirty="0" smtClean="0">
                <a:solidFill>
                  <a:schemeClr val="bg1">
                    <a:lumMod val="50000"/>
                  </a:schemeClr>
                </a:solidFill>
              </a:rPr>
              <a:t>U</a:t>
            </a:r>
            <a:r>
              <a:rPr lang="en-US" sz="3600" b="1" dirty="0" smtClean="0">
                <a:solidFill>
                  <a:schemeClr val="tx1">
                    <a:lumMod val="65000"/>
                    <a:lumOff val="35000"/>
                  </a:schemeClr>
                </a:solidFill>
              </a:rPr>
              <a:t>L</a:t>
            </a:r>
            <a:r>
              <a:rPr lang="en-US" sz="3600" b="1" dirty="0" smtClean="0">
                <a:solidFill>
                  <a:schemeClr val="bg2">
                    <a:lumMod val="50000"/>
                  </a:schemeClr>
                </a:solidFill>
              </a:rPr>
              <a:t>T</a:t>
            </a:r>
            <a:r>
              <a:rPr lang="en-US" sz="3600" b="1" dirty="0" smtClean="0">
                <a:solidFill>
                  <a:schemeClr val="bg1">
                    <a:lumMod val="85000"/>
                  </a:schemeClr>
                </a:solidFill>
              </a:rPr>
              <a:t>I</a:t>
            </a:r>
            <a:r>
              <a:rPr lang="en-US" sz="3600" b="1" dirty="0" smtClean="0">
                <a:solidFill>
                  <a:schemeClr val="bg2">
                    <a:lumMod val="75000"/>
                  </a:schemeClr>
                </a:solidFill>
              </a:rPr>
              <a:t>P</a:t>
            </a:r>
            <a:r>
              <a:rPr lang="en-US" sz="3600" b="1" dirty="0" smtClean="0">
                <a:solidFill>
                  <a:schemeClr val="bg1">
                    <a:lumMod val="75000"/>
                  </a:schemeClr>
                </a:solidFill>
              </a:rPr>
              <a:t>LE</a:t>
            </a:r>
            <a:r>
              <a:rPr lang="en-US" sz="3600" b="1" dirty="0" smtClean="0">
                <a:solidFill>
                  <a:schemeClr val="bg2">
                    <a:lumMod val="50000"/>
                  </a:schemeClr>
                </a:solidFill>
              </a:rPr>
              <a:t>S</a:t>
            </a:r>
            <a:r>
              <a:rPr lang="en-US" sz="3600" b="1" dirty="0" smtClean="0">
                <a:solidFill>
                  <a:schemeClr val="bg1">
                    <a:lumMod val="65000"/>
                  </a:schemeClr>
                </a:solidFill>
              </a:rPr>
              <a:t>IMU</a:t>
            </a:r>
            <a:r>
              <a:rPr lang="en-US" sz="3600" b="1" dirty="0" smtClean="0">
                <a:solidFill>
                  <a:srgbClr val="C4BD97"/>
                </a:solidFill>
              </a:rPr>
              <a:t>L</a:t>
            </a:r>
            <a:r>
              <a:rPr lang="en-US" sz="3600" b="1" dirty="0" smtClean="0">
                <a:solidFill>
                  <a:schemeClr val="bg2">
                    <a:lumMod val="50000"/>
                  </a:schemeClr>
                </a:solidFill>
              </a:rPr>
              <a:t>TA</a:t>
            </a:r>
            <a:r>
              <a:rPr lang="en-US" sz="3600" b="1" dirty="0" smtClean="0">
                <a:solidFill>
                  <a:schemeClr val="bg1">
                    <a:lumMod val="50000"/>
                  </a:schemeClr>
                </a:solidFill>
              </a:rPr>
              <a:t>NE</a:t>
            </a:r>
            <a:r>
              <a:rPr lang="en-US" sz="3600" b="1" dirty="0" smtClean="0">
                <a:solidFill>
                  <a:schemeClr val="tx1">
                    <a:lumMod val="65000"/>
                    <a:lumOff val="35000"/>
                  </a:schemeClr>
                </a:solidFill>
              </a:rPr>
              <a:t>OU</a:t>
            </a:r>
            <a:r>
              <a:rPr lang="en-US" sz="3600" b="1" dirty="0" smtClean="0">
                <a:solidFill>
                  <a:schemeClr val="tx1">
                    <a:lumMod val="50000"/>
                    <a:lumOff val="50000"/>
                  </a:schemeClr>
                </a:solidFill>
              </a:rPr>
              <a:t>S</a:t>
            </a:r>
            <a:r>
              <a:rPr lang="en-US" sz="3600" b="1" dirty="0" smtClean="0">
                <a:solidFill>
                  <a:schemeClr val="bg2">
                    <a:lumMod val="25000"/>
                  </a:schemeClr>
                </a:solidFill>
              </a:rPr>
              <a:t>D</a:t>
            </a:r>
            <a:r>
              <a:rPr lang="en-US" sz="3600" b="1" dirty="0" smtClean="0">
                <a:solidFill>
                  <a:schemeClr val="bg2">
                    <a:lumMod val="50000"/>
                  </a:schemeClr>
                </a:solidFill>
              </a:rPr>
              <a:t>E</a:t>
            </a:r>
            <a:r>
              <a:rPr lang="en-US" sz="3600" b="1" dirty="0" smtClean="0"/>
              <a:t>MA</a:t>
            </a:r>
            <a:r>
              <a:rPr lang="en-US" sz="3600" b="1" dirty="0" smtClean="0">
                <a:solidFill>
                  <a:schemeClr val="tx1">
                    <a:lumMod val="75000"/>
                    <a:lumOff val="25000"/>
                  </a:schemeClr>
                </a:solidFill>
              </a:rPr>
              <a:t>N</a:t>
            </a:r>
            <a:r>
              <a:rPr lang="en-US" sz="3600" b="1" dirty="0" smtClean="0">
                <a:solidFill>
                  <a:schemeClr val="bg1">
                    <a:lumMod val="65000"/>
                  </a:schemeClr>
                </a:solidFill>
              </a:rPr>
              <a:t>D</a:t>
            </a:r>
            <a:r>
              <a:rPr lang="en-US" sz="3600" b="1" dirty="0" smtClean="0">
                <a:solidFill>
                  <a:schemeClr val="tx1">
                    <a:lumMod val="50000"/>
                    <a:lumOff val="50000"/>
                  </a:schemeClr>
                </a:solidFill>
              </a:rPr>
              <a:t>S</a:t>
            </a:r>
            <a:endParaRPr lang="en-US" sz="3600" b="1" dirty="0">
              <a:solidFill>
                <a:schemeClr val="tx1">
                  <a:lumMod val="50000"/>
                  <a:lumOff val="50000"/>
                </a:schemeClr>
              </a:solidFill>
            </a:endParaRPr>
          </a:p>
        </p:txBody>
      </p:sp>
      <p:sp>
        <p:nvSpPr>
          <p:cNvPr id="3" name="Date Placeholder 2"/>
          <p:cNvSpPr>
            <a:spLocks noGrp="1"/>
          </p:cNvSpPr>
          <p:nvPr>
            <p:ph type="dt" sz="half" idx="10"/>
          </p:nvPr>
        </p:nvSpPr>
        <p:spPr/>
        <p:txBody>
          <a:bodyPr/>
          <a:lstStyle/>
          <a:p>
            <a:fld id="{5A9491E6-328A-4718-8A35-080B2C1F9338}" type="datetime1">
              <a:rPr lang="de-DE" smtClean="0"/>
              <a:t>09/06/16</a:t>
            </a:fld>
            <a:endParaRPr lang="de-DE" dirty="0"/>
          </a:p>
        </p:txBody>
      </p:sp>
      <p:sp>
        <p:nvSpPr>
          <p:cNvPr id="4" name="Footer Placeholder 3"/>
          <p:cNvSpPr>
            <a:spLocks noGrp="1"/>
          </p:cNvSpPr>
          <p:nvPr>
            <p:ph type="ftr" sz="quarter" idx="11"/>
          </p:nvPr>
        </p:nvSpPr>
        <p:spPr/>
        <p:txBody>
          <a:bodyPr/>
          <a:lstStyle/>
          <a:p>
            <a:r>
              <a:rPr lang="de-DE" smtClean="0"/>
              <a:t>Mindfulness Introduction</a:t>
            </a:r>
            <a:endParaRPr lang="de-DE" dirty="0"/>
          </a:p>
        </p:txBody>
      </p:sp>
      <p:sp>
        <p:nvSpPr>
          <p:cNvPr id="5" name="Content Placeholder 4"/>
          <p:cNvSpPr>
            <a:spLocks noGrp="1"/>
          </p:cNvSpPr>
          <p:nvPr>
            <p:ph sz="quarter" idx="13"/>
          </p:nvPr>
        </p:nvSpPr>
        <p:spPr/>
        <p:txBody>
          <a:bodyPr/>
          <a:lstStyle/>
          <a:p>
            <a:endParaRPr lang="en-US"/>
          </a:p>
        </p:txBody>
      </p:sp>
    </p:spTree>
    <p:extLst>
      <p:ext uri="{BB962C8B-B14F-4D97-AF65-F5344CB8AC3E}">
        <p14:creationId xmlns:p14="http://schemas.microsoft.com/office/powerpoint/2010/main" val="21960431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blipFill rotWithShape="1">
            <a:blip r:embed="rId2">
              <a:extLst>
                <a:ext uri="{BEBA8EAE-BF5A-486C-A8C5-ECC9F3942E4B}">
                  <a14:imgProps xmlns:a14="http://schemas.microsoft.com/office/drawing/2010/main">
                    <a14:imgLayer r:embed="rId3">
                      <a14:imgEffect>
                        <a14:sharpenSoften amount="50000"/>
                      </a14:imgEffect>
                      <a14:imgEffect>
                        <a14:brightnessContrast bright="70000" contrast="40000"/>
                      </a14:imgEffect>
                    </a14:imgLayer>
                  </a14:imgProps>
                </a:ext>
              </a:extLst>
            </a:blip>
            <a:tile tx="0" ty="0" sx="100000" sy="100000" flip="none" algn="tl"/>
          </a:blipFill>
        </p:spPr>
        <p:txBody>
          <a:bodyPr/>
          <a:lstStyle/>
          <a:p>
            <a:pPr marL="36000" indent="0">
              <a:buNone/>
            </a:pPr>
            <a:endParaRPr lang="en-US" dirty="0" smtClean="0"/>
          </a:p>
          <a:p>
            <a:pPr marL="36000" indent="0" algn="ctr">
              <a:buNone/>
            </a:pPr>
            <a:endParaRPr lang="en-US" sz="2400" b="1" dirty="0" smtClean="0"/>
          </a:p>
          <a:p>
            <a:pPr marL="36000" indent="0" algn="ctr">
              <a:buNone/>
            </a:pPr>
            <a:endParaRPr lang="en-US" sz="3600" b="1" dirty="0" smtClean="0">
              <a:solidFill>
                <a:schemeClr val="bg2">
                  <a:lumMod val="90000"/>
                </a:schemeClr>
              </a:solidFill>
            </a:endParaRPr>
          </a:p>
          <a:p>
            <a:pPr marL="36000" indent="0" algn="ctr">
              <a:buNone/>
            </a:pPr>
            <a:r>
              <a:rPr lang="en-US" sz="3600" b="1" dirty="0" smtClean="0">
                <a:solidFill>
                  <a:schemeClr val="bg2">
                    <a:lumMod val="25000"/>
                  </a:schemeClr>
                </a:solidFill>
              </a:rPr>
              <a:t>M</a:t>
            </a:r>
            <a:r>
              <a:rPr lang="en-US" sz="3600" b="1" dirty="0" smtClean="0">
                <a:solidFill>
                  <a:schemeClr val="bg1">
                    <a:lumMod val="50000"/>
                  </a:schemeClr>
                </a:solidFill>
              </a:rPr>
              <a:t>U</a:t>
            </a:r>
            <a:r>
              <a:rPr lang="en-US" sz="3600" b="1" dirty="0" smtClean="0">
                <a:solidFill>
                  <a:schemeClr val="tx1">
                    <a:lumMod val="65000"/>
                    <a:lumOff val="35000"/>
                  </a:schemeClr>
                </a:solidFill>
              </a:rPr>
              <a:t>L</a:t>
            </a:r>
            <a:r>
              <a:rPr lang="en-US" sz="3600" b="1" dirty="0" smtClean="0">
                <a:solidFill>
                  <a:schemeClr val="bg2">
                    <a:lumMod val="50000"/>
                  </a:schemeClr>
                </a:solidFill>
              </a:rPr>
              <a:t>TI</a:t>
            </a:r>
            <a:r>
              <a:rPr lang="en-US" sz="3600" b="1" dirty="0" smtClean="0">
                <a:solidFill>
                  <a:schemeClr val="tx1">
                    <a:lumMod val="65000"/>
                    <a:lumOff val="35000"/>
                  </a:schemeClr>
                </a:solidFill>
              </a:rPr>
              <a:t>P</a:t>
            </a:r>
            <a:r>
              <a:rPr lang="en-US" sz="3600" b="1" dirty="0" smtClean="0">
                <a:solidFill>
                  <a:schemeClr val="bg2">
                    <a:lumMod val="50000"/>
                  </a:schemeClr>
                </a:solidFill>
              </a:rPr>
              <a:t>LE</a:t>
            </a:r>
            <a:r>
              <a:rPr lang="en-US" sz="3600" b="1" dirty="0" smtClean="0">
                <a:solidFill>
                  <a:schemeClr val="bg1">
                    <a:lumMod val="75000"/>
                  </a:schemeClr>
                </a:solidFill>
              </a:rPr>
              <a:t>   </a:t>
            </a:r>
            <a:r>
              <a:rPr lang="en-US" sz="3600" b="1" dirty="0" smtClean="0">
                <a:solidFill>
                  <a:srgbClr val="595959"/>
                </a:solidFill>
              </a:rPr>
              <a:t>S</a:t>
            </a:r>
            <a:r>
              <a:rPr lang="en-US" sz="3600" b="1" dirty="0" smtClean="0">
                <a:solidFill>
                  <a:schemeClr val="bg2">
                    <a:lumMod val="50000"/>
                  </a:schemeClr>
                </a:solidFill>
              </a:rPr>
              <a:t>I</a:t>
            </a:r>
            <a:r>
              <a:rPr lang="en-US" sz="3600" b="1" dirty="0" smtClean="0">
                <a:solidFill>
                  <a:schemeClr val="accent3">
                    <a:lumMod val="50000"/>
                  </a:schemeClr>
                </a:solidFill>
              </a:rPr>
              <a:t>M</a:t>
            </a:r>
            <a:r>
              <a:rPr lang="en-US" sz="3600" b="1" dirty="0" smtClean="0">
                <a:solidFill>
                  <a:schemeClr val="bg2">
                    <a:lumMod val="50000"/>
                  </a:schemeClr>
                </a:solidFill>
              </a:rPr>
              <a:t>U</a:t>
            </a:r>
            <a:r>
              <a:rPr lang="en-US" sz="3600" b="1" dirty="0" smtClean="0">
                <a:solidFill>
                  <a:schemeClr val="tx1">
                    <a:lumMod val="50000"/>
                    <a:lumOff val="50000"/>
                  </a:schemeClr>
                </a:solidFill>
              </a:rPr>
              <a:t>L</a:t>
            </a:r>
            <a:r>
              <a:rPr lang="en-US" sz="3600" b="1" dirty="0" smtClean="0">
                <a:solidFill>
                  <a:srgbClr val="595959"/>
                </a:solidFill>
              </a:rPr>
              <a:t>T</a:t>
            </a:r>
            <a:r>
              <a:rPr lang="en-US" sz="3600" b="1" dirty="0" smtClean="0">
                <a:solidFill>
                  <a:schemeClr val="accent3">
                    <a:lumMod val="75000"/>
                  </a:schemeClr>
                </a:solidFill>
              </a:rPr>
              <a:t>A</a:t>
            </a:r>
            <a:r>
              <a:rPr lang="en-US" sz="3600" b="1" dirty="0" smtClean="0">
                <a:solidFill>
                  <a:schemeClr val="bg1">
                    <a:lumMod val="50000"/>
                  </a:schemeClr>
                </a:solidFill>
              </a:rPr>
              <a:t>N</a:t>
            </a:r>
            <a:r>
              <a:rPr lang="en-US" sz="3600" b="1" dirty="0" smtClean="0">
                <a:solidFill>
                  <a:srgbClr val="77933C"/>
                </a:solidFill>
              </a:rPr>
              <a:t>E</a:t>
            </a:r>
            <a:r>
              <a:rPr lang="en-US" sz="3600" b="1" dirty="0" smtClean="0">
                <a:solidFill>
                  <a:schemeClr val="tx1">
                    <a:lumMod val="65000"/>
                    <a:lumOff val="35000"/>
                  </a:schemeClr>
                </a:solidFill>
              </a:rPr>
              <a:t>OU</a:t>
            </a:r>
            <a:r>
              <a:rPr lang="en-US" sz="3600" b="1" dirty="0" smtClean="0">
                <a:solidFill>
                  <a:schemeClr val="tx1">
                    <a:lumMod val="50000"/>
                    <a:lumOff val="50000"/>
                  </a:schemeClr>
                </a:solidFill>
              </a:rPr>
              <a:t>S   </a:t>
            </a:r>
            <a:r>
              <a:rPr lang="en-US" sz="3600" b="1" dirty="0" smtClean="0"/>
              <a:t>D</a:t>
            </a:r>
            <a:r>
              <a:rPr lang="en-US" sz="3600" b="1" dirty="0" smtClean="0">
                <a:solidFill>
                  <a:schemeClr val="bg2">
                    <a:lumMod val="50000"/>
                  </a:schemeClr>
                </a:solidFill>
              </a:rPr>
              <a:t>E</a:t>
            </a:r>
            <a:r>
              <a:rPr lang="en-US" sz="3600" b="1" dirty="0" smtClean="0">
                <a:solidFill>
                  <a:schemeClr val="tx1">
                    <a:lumMod val="65000"/>
                    <a:lumOff val="35000"/>
                  </a:schemeClr>
                </a:solidFill>
              </a:rPr>
              <a:t>M</a:t>
            </a:r>
            <a:r>
              <a:rPr lang="en-US" sz="3600" b="1" dirty="0" smtClean="0"/>
              <a:t>A</a:t>
            </a:r>
            <a:r>
              <a:rPr lang="en-US" sz="3600" b="1" dirty="0" smtClean="0">
                <a:solidFill>
                  <a:schemeClr val="tx1">
                    <a:lumMod val="75000"/>
                    <a:lumOff val="25000"/>
                  </a:schemeClr>
                </a:solidFill>
              </a:rPr>
              <a:t>N</a:t>
            </a:r>
            <a:r>
              <a:rPr lang="en-US" sz="3600" b="1" dirty="0" smtClean="0">
                <a:solidFill>
                  <a:srgbClr val="7F7F7F"/>
                </a:solidFill>
              </a:rPr>
              <a:t>D</a:t>
            </a:r>
            <a:r>
              <a:rPr lang="en-US" sz="3600" b="1" dirty="0" smtClean="0">
                <a:solidFill>
                  <a:schemeClr val="tx1">
                    <a:lumMod val="65000"/>
                    <a:lumOff val="35000"/>
                  </a:schemeClr>
                </a:solidFill>
              </a:rPr>
              <a:t>S</a:t>
            </a:r>
            <a:endParaRPr lang="en-US" sz="3600" b="1" dirty="0">
              <a:solidFill>
                <a:schemeClr val="tx1">
                  <a:lumMod val="65000"/>
                  <a:lumOff val="35000"/>
                </a:schemeClr>
              </a:solidFill>
            </a:endParaRPr>
          </a:p>
        </p:txBody>
      </p:sp>
      <p:sp>
        <p:nvSpPr>
          <p:cNvPr id="3" name="Date Placeholder 2"/>
          <p:cNvSpPr>
            <a:spLocks noGrp="1"/>
          </p:cNvSpPr>
          <p:nvPr>
            <p:ph type="dt" sz="half" idx="10"/>
          </p:nvPr>
        </p:nvSpPr>
        <p:spPr/>
        <p:txBody>
          <a:bodyPr/>
          <a:lstStyle/>
          <a:p>
            <a:fld id="{5A9491E6-328A-4718-8A35-080B2C1F9338}" type="datetime1">
              <a:rPr lang="de-DE" smtClean="0"/>
              <a:t>09/06/16</a:t>
            </a:fld>
            <a:endParaRPr lang="de-DE" dirty="0"/>
          </a:p>
        </p:txBody>
      </p:sp>
      <p:sp>
        <p:nvSpPr>
          <p:cNvPr id="4" name="Footer Placeholder 3"/>
          <p:cNvSpPr>
            <a:spLocks noGrp="1"/>
          </p:cNvSpPr>
          <p:nvPr>
            <p:ph type="ftr" sz="quarter" idx="11"/>
          </p:nvPr>
        </p:nvSpPr>
        <p:spPr/>
        <p:txBody>
          <a:bodyPr/>
          <a:lstStyle/>
          <a:p>
            <a:r>
              <a:rPr lang="de-DE" smtClean="0"/>
              <a:t>Mindfulness Introduction</a:t>
            </a:r>
            <a:endParaRPr lang="de-DE" dirty="0"/>
          </a:p>
        </p:txBody>
      </p:sp>
      <p:sp>
        <p:nvSpPr>
          <p:cNvPr id="5" name="Content Placeholder 4"/>
          <p:cNvSpPr>
            <a:spLocks noGrp="1"/>
          </p:cNvSpPr>
          <p:nvPr>
            <p:ph sz="quarter" idx="13"/>
          </p:nvPr>
        </p:nvSpPr>
        <p:spPr/>
        <p:txBody>
          <a:bodyPr/>
          <a:lstStyle/>
          <a:p>
            <a:endParaRPr lang="en-US"/>
          </a:p>
        </p:txBody>
      </p:sp>
    </p:spTree>
    <p:extLst>
      <p:ext uri="{BB962C8B-B14F-4D97-AF65-F5344CB8AC3E}">
        <p14:creationId xmlns:p14="http://schemas.microsoft.com/office/powerpoint/2010/main" val="2263123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blipFill rotWithShape="1">
            <a:blip r:embed="rId2">
              <a:extLst>
                <a:ext uri="{BEBA8EAE-BF5A-486C-A8C5-ECC9F3942E4B}">
                  <a14:imgProps xmlns:a14="http://schemas.microsoft.com/office/drawing/2010/main">
                    <a14:imgLayer r:embed="rId3">
                      <a14:imgEffect>
                        <a14:sharpenSoften amount="25000"/>
                      </a14:imgEffect>
                      <a14:imgEffect>
                        <a14:brightnessContrast bright="87000" contrast="40000"/>
                      </a14:imgEffect>
                    </a14:imgLayer>
                  </a14:imgProps>
                </a:ext>
              </a:extLst>
            </a:blip>
            <a:tile tx="0" ty="0" sx="100000" sy="100000" flip="none" algn="tl"/>
          </a:blipFill>
        </p:spPr>
        <p:txBody>
          <a:bodyPr/>
          <a:lstStyle/>
          <a:p>
            <a:pPr marL="36000" indent="0">
              <a:buNone/>
            </a:pPr>
            <a:endParaRPr lang="en-US" dirty="0" smtClean="0"/>
          </a:p>
          <a:p>
            <a:pPr marL="36000" indent="0" algn="ctr">
              <a:buNone/>
            </a:pPr>
            <a:endParaRPr lang="en-US" sz="2400" b="1" dirty="0" smtClean="0"/>
          </a:p>
          <a:p>
            <a:pPr marL="36000" indent="0" algn="ctr">
              <a:buNone/>
            </a:pPr>
            <a:endParaRPr lang="en-US" sz="3600" b="1" dirty="0" smtClean="0">
              <a:solidFill>
                <a:schemeClr val="bg2">
                  <a:lumMod val="25000"/>
                </a:schemeClr>
              </a:solidFill>
            </a:endParaRPr>
          </a:p>
          <a:p>
            <a:pPr marL="36000" indent="0" algn="ctr">
              <a:buNone/>
            </a:pPr>
            <a:r>
              <a:rPr lang="en-US" sz="3600" b="1" dirty="0" smtClean="0">
                <a:solidFill>
                  <a:schemeClr val="bg2">
                    <a:lumMod val="25000"/>
                  </a:schemeClr>
                </a:solidFill>
              </a:rPr>
              <a:t>M</a:t>
            </a:r>
            <a:r>
              <a:rPr lang="en-US" sz="3600" b="1" dirty="0" smtClean="0">
                <a:solidFill>
                  <a:schemeClr val="bg1">
                    <a:lumMod val="50000"/>
                  </a:schemeClr>
                </a:solidFill>
              </a:rPr>
              <a:t>U</a:t>
            </a:r>
            <a:r>
              <a:rPr lang="en-US" sz="3600" b="1" dirty="0" smtClean="0">
                <a:solidFill>
                  <a:schemeClr val="tx1">
                    <a:lumMod val="65000"/>
                    <a:lumOff val="35000"/>
                  </a:schemeClr>
                </a:solidFill>
              </a:rPr>
              <a:t>L</a:t>
            </a:r>
            <a:r>
              <a:rPr lang="en-US" sz="3600" b="1" dirty="0" smtClean="0">
                <a:solidFill>
                  <a:schemeClr val="bg2">
                    <a:lumMod val="25000"/>
                  </a:schemeClr>
                </a:solidFill>
              </a:rPr>
              <a:t>T</a:t>
            </a:r>
            <a:r>
              <a:rPr lang="en-US" sz="3600" b="1" dirty="0" smtClean="0">
                <a:solidFill>
                  <a:schemeClr val="bg2">
                    <a:lumMod val="50000"/>
                  </a:schemeClr>
                </a:solidFill>
              </a:rPr>
              <a:t>I</a:t>
            </a:r>
            <a:r>
              <a:rPr lang="en-US" sz="3600" b="1" dirty="0" smtClean="0">
                <a:solidFill>
                  <a:schemeClr val="tx1">
                    <a:lumMod val="65000"/>
                    <a:lumOff val="35000"/>
                  </a:schemeClr>
                </a:solidFill>
              </a:rPr>
              <a:t>P</a:t>
            </a:r>
            <a:r>
              <a:rPr lang="en-US" sz="3600" b="1" dirty="0" smtClean="0">
                <a:solidFill>
                  <a:schemeClr val="bg2">
                    <a:lumMod val="50000"/>
                  </a:schemeClr>
                </a:solidFill>
              </a:rPr>
              <a:t>LE </a:t>
            </a:r>
            <a:r>
              <a:rPr lang="en-US" sz="3600" b="1" dirty="0" smtClean="0">
                <a:solidFill>
                  <a:schemeClr val="bg1">
                    <a:lumMod val="75000"/>
                  </a:schemeClr>
                </a:solidFill>
              </a:rPr>
              <a:t>  </a:t>
            </a:r>
            <a:r>
              <a:rPr lang="en-US" sz="3600" b="1" dirty="0" smtClean="0">
                <a:solidFill>
                  <a:schemeClr val="bg2">
                    <a:lumMod val="25000"/>
                  </a:schemeClr>
                </a:solidFill>
              </a:rPr>
              <a:t>SIMULTANEOUS</a:t>
            </a:r>
            <a:r>
              <a:rPr lang="en-US" sz="3600" b="1" dirty="0" smtClean="0">
                <a:solidFill>
                  <a:schemeClr val="tx1">
                    <a:lumMod val="50000"/>
                    <a:lumOff val="50000"/>
                  </a:schemeClr>
                </a:solidFill>
              </a:rPr>
              <a:t>   </a:t>
            </a:r>
            <a:r>
              <a:rPr lang="en-US" sz="3600" b="1" dirty="0" smtClean="0"/>
              <a:t>D</a:t>
            </a:r>
            <a:r>
              <a:rPr lang="en-US" sz="3600" b="1" dirty="0" smtClean="0">
                <a:solidFill>
                  <a:schemeClr val="bg2">
                    <a:lumMod val="25000"/>
                  </a:schemeClr>
                </a:solidFill>
              </a:rPr>
              <a:t>E</a:t>
            </a:r>
            <a:r>
              <a:rPr lang="en-US" sz="3600" b="1" dirty="0" smtClean="0">
                <a:solidFill>
                  <a:schemeClr val="tx1">
                    <a:lumMod val="65000"/>
                    <a:lumOff val="35000"/>
                  </a:schemeClr>
                </a:solidFill>
              </a:rPr>
              <a:t>M</a:t>
            </a:r>
            <a:r>
              <a:rPr lang="en-US" sz="3600" b="1" dirty="0" smtClean="0"/>
              <a:t>A</a:t>
            </a:r>
            <a:r>
              <a:rPr lang="en-US" sz="3600" b="1" dirty="0" smtClean="0">
                <a:solidFill>
                  <a:schemeClr val="tx1">
                    <a:lumMod val="75000"/>
                    <a:lumOff val="25000"/>
                  </a:schemeClr>
                </a:solidFill>
              </a:rPr>
              <a:t>N</a:t>
            </a:r>
            <a:r>
              <a:rPr lang="en-US" sz="3600" b="1" dirty="0" smtClean="0">
                <a:solidFill>
                  <a:srgbClr val="7F7F7F"/>
                </a:solidFill>
              </a:rPr>
              <a:t>D</a:t>
            </a:r>
            <a:r>
              <a:rPr lang="en-US" sz="3600" b="1" dirty="0" smtClean="0">
                <a:solidFill>
                  <a:schemeClr val="tx1">
                    <a:lumMod val="65000"/>
                    <a:lumOff val="35000"/>
                  </a:schemeClr>
                </a:solidFill>
              </a:rPr>
              <a:t>S</a:t>
            </a:r>
          </a:p>
          <a:p>
            <a:pPr marL="36000" indent="0" algn="ctr">
              <a:buNone/>
            </a:pPr>
            <a:endParaRPr lang="en-US" sz="2000" b="1" dirty="0" smtClean="0">
              <a:solidFill>
                <a:schemeClr val="tx1">
                  <a:lumMod val="65000"/>
                  <a:lumOff val="35000"/>
                </a:schemeClr>
              </a:solidFill>
            </a:endParaRPr>
          </a:p>
          <a:p>
            <a:pPr marL="36000" indent="0" algn="ctr">
              <a:buNone/>
            </a:pPr>
            <a:endParaRPr lang="en-US" sz="3600" b="1" dirty="0">
              <a:solidFill>
                <a:schemeClr val="tx1">
                  <a:lumMod val="65000"/>
                  <a:lumOff val="35000"/>
                </a:schemeClr>
              </a:solidFill>
            </a:endParaRPr>
          </a:p>
        </p:txBody>
      </p:sp>
      <p:sp>
        <p:nvSpPr>
          <p:cNvPr id="3" name="Date Placeholder 2"/>
          <p:cNvSpPr>
            <a:spLocks noGrp="1"/>
          </p:cNvSpPr>
          <p:nvPr>
            <p:ph type="dt" sz="half" idx="10"/>
          </p:nvPr>
        </p:nvSpPr>
        <p:spPr/>
        <p:txBody>
          <a:bodyPr/>
          <a:lstStyle/>
          <a:p>
            <a:fld id="{5A9491E6-328A-4718-8A35-080B2C1F9338}" type="datetime1">
              <a:rPr lang="de-DE" smtClean="0"/>
              <a:t>09/06/16</a:t>
            </a:fld>
            <a:endParaRPr lang="de-DE" dirty="0"/>
          </a:p>
        </p:txBody>
      </p:sp>
      <p:sp>
        <p:nvSpPr>
          <p:cNvPr id="4" name="Footer Placeholder 3"/>
          <p:cNvSpPr>
            <a:spLocks noGrp="1"/>
          </p:cNvSpPr>
          <p:nvPr>
            <p:ph type="ftr" sz="quarter" idx="11"/>
          </p:nvPr>
        </p:nvSpPr>
        <p:spPr/>
        <p:txBody>
          <a:bodyPr/>
          <a:lstStyle/>
          <a:p>
            <a:r>
              <a:rPr lang="de-DE" smtClean="0"/>
              <a:t>Mindfulness Introduction</a:t>
            </a:r>
            <a:endParaRPr lang="de-DE" dirty="0"/>
          </a:p>
        </p:txBody>
      </p:sp>
      <p:sp>
        <p:nvSpPr>
          <p:cNvPr id="5" name="Content Placeholder 4"/>
          <p:cNvSpPr>
            <a:spLocks noGrp="1"/>
          </p:cNvSpPr>
          <p:nvPr>
            <p:ph sz="quarter" idx="13"/>
          </p:nvPr>
        </p:nvSpPr>
        <p:spPr/>
        <p:txBody>
          <a:bodyPr/>
          <a:lstStyle/>
          <a:p>
            <a:endParaRPr lang="en-US"/>
          </a:p>
        </p:txBody>
      </p:sp>
    </p:spTree>
    <p:extLst>
      <p:ext uri="{BB962C8B-B14F-4D97-AF65-F5344CB8AC3E}">
        <p14:creationId xmlns:p14="http://schemas.microsoft.com/office/powerpoint/2010/main" val="39092625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blipFill rotWithShape="1">
            <a:blip r:embed="rId2">
              <a:extLst>
                <a:ext uri="{BEBA8EAE-BF5A-486C-A8C5-ECC9F3942E4B}">
                  <a14:imgProps xmlns:a14="http://schemas.microsoft.com/office/drawing/2010/main">
                    <a14:imgLayer r:embed="rId3">
                      <a14:imgEffect>
                        <a14:sharpenSoften amount="25000"/>
                      </a14:imgEffect>
                      <a14:imgEffect>
                        <a14:brightnessContrast bright="87000" contrast="40000"/>
                      </a14:imgEffect>
                    </a14:imgLayer>
                  </a14:imgProps>
                </a:ext>
              </a:extLst>
            </a:blip>
            <a:tile tx="0" ty="0" sx="100000" sy="100000" flip="none" algn="tl"/>
          </a:blipFill>
        </p:spPr>
        <p:txBody>
          <a:bodyPr/>
          <a:lstStyle/>
          <a:p>
            <a:pPr marL="36000" indent="0">
              <a:buNone/>
            </a:pPr>
            <a:endParaRPr lang="en-US" dirty="0" smtClean="0"/>
          </a:p>
          <a:p>
            <a:pPr marL="36000" indent="0" algn="ctr">
              <a:buNone/>
            </a:pPr>
            <a:endParaRPr lang="en-US" sz="2400" b="1" dirty="0" smtClean="0"/>
          </a:p>
          <a:p>
            <a:pPr marL="36000" indent="0" algn="ctr">
              <a:buNone/>
            </a:pPr>
            <a:endParaRPr lang="en-US" sz="3600" b="1" dirty="0" smtClean="0">
              <a:solidFill>
                <a:schemeClr val="bg2">
                  <a:lumMod val="25000"/>
                </a:schemeClr>
              </a:solidFill>
            </a:endParaRPr>
          </a:p>
          <a:p>
            <a:pPr marL="36000" indent="0" algn="ctr">
              <a:buNone/>
            </a:pPr>
            <a:r>
              <a:rPr lang="en-US" sz="3600" b="1" dirty="0" smtClean="0">
                <a:solidFill>
                  <a:schemeClr val="bg2">
                    <a:lumMod val="25000"/>
                  </a:schemeClr>
                </a:solidFill>
              </a:rPr>
              <a:t>M</a:t>
            </a:r>
            <a:r>
              <a:rPr lang="en-US" sz="3600" b="1" dirty="0" smtClean="0">
                <a:solidFill>
                  <a:schemeClr val="bg1">
                    <a:lumMod val="50000"/>
                  </a:schemeClr>
                </a:solidFill>
              </a:rPr>
              <a:t>U</a:t>
            </a:r>
            <a:r>
              <a:rPr lang="en-US" sz="3600" b="1" dirty="0" smtClean="0">
                <a:solidFill>
                  <a:schemeClr val="tx1">
                    <a:lumMod val="65000"/>
                    <a:lumOff val="35000"/>
                  </a:schemeClr>
                </a:solidFill>
              </a:rPr>
              <a:t>L</a:t>
            </a:r>
            <a:r>
              <a:rPr lang="en-US" sz="3600" b="1" dirty="0" smtClean="0">
                <a:solidFill>
                  <a:schemeClr val="bg2">
                    <a:lumMod val="25000"/>
                  </a:schemeClr>
                </a:solidFill>
              </a:rPr>
              <a:t>T</a:t>
            </a:r>
            <a:r>
              <a:rPr lang="en-US" sz="3600" b="1" dirty="0" smtClean="0">
                <a:solidFill>
                  <a:schemeClr val="bg2">
                    <a:lumMod val="50000"/>
                  </a:schemeClr>
                </a:solidFill>
              </a:rPr>
              <a:t>I</a:t>
            </a:r>
            <a:r>
              <a:rPr lang="en-US" sz="3600" b="1" dirty="0" smtClean="0">
                <a:solidFill>
                  <a:schemeClr val="tx1">
                    <a:lumMod val="65000"/>
                    <a:lumOff val="35000"/>
                  </a:schemeClr>
                </a:solidFill>
              </a:rPr>
              <a:t>P</a:t>
            </a:r>
            <a:r>
              <a:rPr lang="en-US" sz="3600" b="1" dirty="0" smtClean="0">
                <a:solidFill>
                  <a:schemeClr val="bg2">
                    <a:lumMod val="50000"/>
                  </a:schemeClr>
                </a:solidFill>
              </a:rPr>
              <a:t>LE</a:t>
            </a:r>
            <a:r>
              <a:rPr lang="en-US" sz="3600" b="1" dirty="0" smtClean="0">
                <a:solidFill>
                  <a:schemeClr val="bg1">
                    <a:lumMod val="75000"/>
                  </a:schemeClr>
                </a:solidFill>
              </a:rPr>
              <a:t>  </a:t>
            </a:r>
            <a:r>
              <a:rPr lang="en-US" sz="3600" b="1" dirty="0" smtClean="0">
                <a:solidFill>
                  <a:schemeClr val="bg2">
                    <a:lumMod val="25000"/>
                  </a:schemeClr>
                </a:solidFill>
              </a:rPr>
              <a:t>SIMULTANEOUS</a:t>
            </a:r>
            <a:r>
              <a:rPr lang="en-US" sz="3600" b="1" dirty="0" smtClean="0">
                <a:solidFill>
                  <a:schemeClr val="tx1">
                    <a:lumMod val="50000"/>
                    <a:lumOff val="50000"/>
                  </a:schemeClr>
                </a:solidFill>
              </a:rPr>
              <a:t>  </a:t>
            </a:r>
            <a:r>
              <a:rPr lang="en-US" sz="3600" b="1" dirty="0" smtClean="0"/>
              <a:t>D</a:t>
            </a:r>
            <a:r>
              <a:rPr lang="en-US" sz="3600" b="1" dirty="0" smtClean="0">
                <a:solidFill>
                  <a:schemeClr val="bg2">
                    <a:lumMod val="25000"/>
                  </a:schemeClr>
                </a:solidFill>
              </a:rPr>
              <a:t>E</a:t>
            </a:r>
            <a:r>
              <a:rPr lang="en-US" sz="3600" b="1" dirty="0" smtClean="0">
                <a:solidFill>
                  <a:schemeClr val="tx1">
                    <a:lumMod val="65000"/>
                    <a:lumOff val="35000"/>
                  </a:schemeClr>
                </a:solidFill>
              </a:rPr>
              <a:t>M</a:t>
            </a:r>
            <a:r>
              <a:rPr lang="en-US" sz="3600" b="1" dirty="0" smtClean="0"/>
              <a:t>A</a:t>
            </a:r>
            <a:r>
              <a:rPr lang="en-US" sz="3600" b="1" dirty="0" smtClean="0">
                <a:solidFill>
                  <a:schemeClr val="tx1">
                    <a:lumMod val="75000"/>
                    <a:lumOff val="25000"/>
                  </a:schemeClr>
                </a:solidFill>
              </a:rPr>
              <a:t>N</a:t>
            </a:r>
            <a:r>
              <a:rPr lang="en-US" sz="3600" b="1" dirty="0" smtClean="0">
                <a:solidFill>
                  <a:srgbClr val="7F7F7F"/>
                </a:solidFill>
              </a:rPr>
              <a:t>D</a:t>
            </a:r>
            <a:r>
              <a:rPr lang="en-US" sz="3600" b="1" dirty="0" smtClean="0">
                <a:solidFill>
                  <a:schemeClr val="tx1">
                    <a:lumMod val="65000"/>
                    <a:lumOff val="35000"/>
                  </a:schemeClr>
                </a:solidFill>
              </a:rPr>
              <a:t>S</a:t>
            </a:r>
          </a:p>
          <a:p>
            <a:pPr marL="36000" indent="0" algn="ctr">
              <a:buNone/>
            </a:pPr>
            <a:endParaRPr lang="en-US" sz="2000" b="1" dirty="0" smtClean="0">
              <a:solidFill>
                <a:schemeClr val="tx1">
                  <a:lumMod val="65000"/>
                  <a:lumOff val="35000"/>
                </a:schemeClr>
              </a:solidFill>
            </a:endParaRPr>
          </a:p>
          <a:p>
            <a:pPr marL="36000" indent="0" algn="ctr">
              <a:buNone/>
            </a:pPr>
            <a:r>
              <a:rPr lang="en-US" sz="3600" b="1" dirty="0" smtClean="0"/>
              <a:t>   MANY       CONFLICTING      DEMANDS</a:t>
            </a:r>
          </a:p>
          <a:p>
            <a:pPr marL="36000" indent="0" algn="ctr">
              <a:buNone/>
            </a:pPr>
            <a:endParaRPr lang="en-US" sz="3600" b="1" dirty="0">
              <a:solidFill>
                <a:schemeClr val="tx1">
                  <a:lumMod val="65000"/>
                  <a:lumOff val="35000"/>
                </a:schemeClr>
              </a:solidFill>
            </a:endParaRPr>
          </a:p>
        </p:txBody>
      </p:sp>
      <p:sp>
        <p:nvSpPr>
          <p:cNvPr id="3" name="Date Placeholder 2"/>
          <p:cNvSpPr>
            <a:spLocks noGrp="1"/>
          </p:cNvSpPr>
          <p:nvPr>
            <p:ph type="dt" sz="half" idx="10"/>
          </p:nvPr>
        </p:nvSpPr>
        <p:spPr/>
        <p:txBody>
          <a:bodyPr/>
          <a:lstStyle/>
          <a:p>
            <a:fld id="{5A9491E6-328A-4718-8A35-080B2C1F9338}" type="datetime1">
              <a:rPr lang="de-DE" smtClean="0"/>
              <a:t>09/06/16</a:t>
            </a:fld>
            <a:endParaRPr lang="de-DE" dirty="0"/>
          </a:p>
        </p:txBody>
      </p:sp>
      <p:sp>
        <p:nvSpPr>
          <p:cNvPr id="4" name="Footer Placeholder 3"/>
          <p:cNvSpPr>
            <a:spLocks noGrp="1"/>
          </p:cNvSpPr>
          <p:nvPr>
            <p:ph type="ftr" sz="quarter" idx="11"/>
          </p:nvPr>
        </p:nvSpPr>
        <p:spPr/>
        <p:txBody>
          <a:bodyPr/>
          <a:lstStyle/>
          <a:p>
            <a:r>
              <a:rPr lang="de-DE" smtClean="0"/>
              <a:t>Mindfulness Introduction</a:t>
            </a:r>
            <a:endParaRPr lang="de-DE" dirty="0"/>
          </a:p>
        </p:txBody>
      </p:sp>
      <p:sp>
        <p:nvSpPr>
          <p:cNvPr id="5" name="Content Placeholder 4"/>
          <p:cNvSpPr>
            <a:spLocks noGrp="1"/>
          </p:cNvSpPr>
          <p:nvPr>
            <p:ph sz="quarter" idx="13"/>
          </p:nvPr>
        </p:nvSpPr>
        <p:spPr/>
        <p:txBody>
          <a:bodyPr/>
          <a:lstStyle/>
          <a:p>
            <a:endParaRPr lang="en-US"/>
          </a:p>
        </p:txBody>
      </p:sp>
    </p:spTree>
    <p:extLst>
      <p:ext uri="{BB962C8B-B14F-4D97-AF65-F5344CB8AC3E}">
        <p14:creationId xmlns:p14="http://schemas.microsoft.com/office/powerpoint/2010/main" val="27288237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blipFill rotWithShape="1">
            <a:blip r:embed="rId2">
              <a:extLst>
                <a:ext uri="{BEBA8EAE-BF5A-486C-A8C5-ECC9F3942E4B}">
                  <a14:imgProps xmlns:a14="http://schemas.microsoft.com/office/drawing/2010/main">
                    <a14:imgLayer r:embed="rId3">
                      <a14:imgEffect>
                        <a14:sharpenSoften amount="50000"/>
                      </a14:imgEffect>
                    </a14:imgLayer>
                  </a14:imgProps>
                </a:ext>
              </a:extLst>
            </a:blip>
            <a:tile tx="0" ty="0" sx="100000" sy="100000" flip="none" algn="tl"/>
          </a:blipFill>
        </p:spPr>
        <p:txBody>
          <a:bodyPr/>
          <a:lstStyle/>
          <a:p>
            <a:pPr marL="36000" indent="0">
              <a:buNone/>
            </a:pPr>
            <a:endParaRPr lang="en-US" dirty="0" smtClean="0"/>
          </a:p>
          <a:p>
            <a:pPr marL="36000" indent="0" algn="ctr">
              <a:buNone/>
            </a:pPr>
            <a:endParaRPr lang="en-US" sz="2400" b="1" dirty="0" smtClean="0"/>
          </a:p>
          <a:p>
            <a:pPr marL="36000" indent="0" algn="ctr">
              <a:buNone/>
            </a:pPr>
            <a:endParaRPr lang="en-US" sz="3600" b="1" dirty="0" smtClean="0">
              <a:solidFill>
                <a:schemeClr val="bg2">
                  <a:lumMod val="90000"/>
                </a:schemeClr>
              </a:solidFill>
            </a:endParaRPr>
          </a:p>
          <a:p>
            <a:pPr marL="36000" indent="0" algn="ctr">
              <a:buNone/>
            </a:pPr>
            <a:r>
              <a:rPr lang="en-US" sz="3600" b="1" dirty="0" smtClean="0">
                <a:solidFill>
                  <a:schemeClr val="bg2">
                    <a:lumMod val="90000"/>
                  </a:schemeClr>
                </a:solidFill>
              </a:rPr>
              <a:t>M</a:t>
            </a:r>
            <a:r>
              <a:rPr lang="en-US" sz="3600" b="1" dirty="0" smtClean="0">
                <a:solidFill>
                  <a:schemeClr val="bg1">
                    <a:lumMod val="50000"/>
                  </a:schemeClr>
                </a:solidFill>
              </a:rPr>
              <a:t>U</a:t>
            </a:r>
            <a:r>
              <a:rPr lang="en-US" sz="3600" b="1" dirty="0" smtClean="0">
                <a:solidFill>
                  <a:schemeClr val="tx1">
                    <a:lumMod val="65000"/>
                    <a:lumOff val="35000"/>
                  </a:schemeClr>
                </a:solidFill>
              </a:rPr>
              <a:t>L</a:t>
            </a:r>
            <a:r>
              <a:rPr lang="en-US" sz="3600" b="1" dirty="0" smtClean="0">
                <a:solidFill>
                  <a:schemeClr val="bg2">
                    <a:lumMod val="50000"/>
                  </a:schemeClr>
                </a:solidFill>
              </a:rPr>
              <a:t>T</a:t>
            </a:r>
            <a:r>
              <a:rPr lang="en-US" sz="3600" b="1" dirty="0" smtClean="0">
                <a:solidFill>
                  <a:schemeClr val="bg1">
                    <a:lumMod val="85000"/>
                  </a:schemeClr>
                </a:solidFill>
              </a:rPr>
              <a:t>I</a:t>
            </a:r>
            <a:r>
              <a:rPr lang="en-US" sz="3600" b="1" dirty="0" smtClean="0">
                <a:solidFill>
                  <a:schemeClr val="bg2">
                    <a:lumMod val="75000"/>
                  </a:schemeClr>
                </a:solidFill>
              </a:rPr>
              <a:t>P</a:t>
            </a:r>
            <a:r>
              <a:rPr lang="en-US" sz="3600" b="1" dirty="0" smtClean="0">
                <a:solidFill>
                  <a:schemeClr val="bg1">
                    <a:lumMod val="75000"/>
                  </a:schemeClr>
                </a:solidFill>
              </a:rPr>
              <a:t>LE</a:t>
            </a:r>
            <a:r>
              <a:rPr lang="en-US" sz="3600" b="1" dirty="0" smtClean="0">
                <a:solidFill>
                  <a:schemeClr val="bg2">
                    <a:lumMod val="50000"/>
                  </a:schemeClr>
                </a:solidFill>
              </a:rPr>
              <a:t>S</a:t>
            </a:r>
            <a:r>
              <a:rPr lang="en-US" sz="3600" b="1" dirty="0" smtClean="0">
                <a:solidFill>
                  <a:schemeClr val="bg1">
                    <a:lumMod val="65000"/>
                  </a:schemeClr>
                </a:solidFill>
              </a:rPr>
              <a:t>IMU</a:t>
            </a:r>
            <a:r>
              <a:rPr lang="en-US" sz="3600" b="1" dirty="0" smtClean="0">
                <a:solidFill>
                  <a:srgbClr val="C4BD97"/>
                </a:solidFill>
              </a:rPr>
              <a:t>L</a:t>
            </a:r>
            <a:r>
              <a:rPr lang="en-US" sz="3600" b="1" dirty="0" smtClean="0">
                <a:solidFill>
                  <a:schemeClr val="bg2">
                    <a:lumMod val="50000"/>
                  </a:schemeClr>
                </a:solidFill>
              </a:rPr>
              <a:t>TA</a:t>
            </a:r>
            <a:r>
              <a:rPr lang="en-US" sz="3600" b="1" dirty="0" smtClean="0">
                <a:solidFill>
                  <a:schemeClr val="bg1">
                    <a:lumMod val="50000"/>
                  </a:schemeClr>
                </a:solidFill>
              </a:rPr>
              <a:t>NE</a:t>
            </a:r>
            <a:r>
              <a:rPr lang="en-US" sz="3600" b="1" dirty="0" smtClean="0">
                <a:solidFill>
                  <a:schemeClr val="tx1">
                    <a:lumMod val="65000"/>
                    <a:lumOff val="35000"/>
                  </a:schemeClr>
                </a:solidFill>
              </a:rPr>
              <a:t>OU</a:t>
            </a:r>
            <a:r>
              <a:rPr lang="en-US" sz="3600" b="1" dirty="0" smtClean="0">
                <a:solidFill>
                  <a:schemeClr val="tx1">
                    <a:lumMod val="50000"/>
                    <a:lumOff val="50000"/>
                  </a:schemeClr>
                </a:solidFill>
              </a:rPr>
              <a:t>S</a:t>
            </a:r>
            <a:r>
              <a:rPr lang="en-US" sz="3600" b="1" dirty="0" smtClean="0">
                <a:solidFill>
                  <a:schemeClr val="bg2">
                    <a:lumMod val="25000"/>
                  </a:schemeClr>
                </a:solidFill>
              </a:rPr>
              <a:t>D</a:t>
            </a:r>
            <a:r>
              <a:rPr lang="en-US" sz="3600" b="1" dirty="0" smtClean="0">
                <a:solidFill>
                  <a:schemeClr val="bg2">
                    <a:lumMod val="50000"/>
                  </a:schemeClr>
                </a:solidFill>
              </a:rPr>
              <a:t>E</a:t>
            </a:r>
            <a:r>
              <a:rPr lang="en-US" sz="3600" b="1" dirty="0" smtClean="0"/>
              <a:t>MA</a:t>
            </a:r>
            <a:r>
              <a:rPr lang="en-US" sz="3600" b="1" dirty="0" smtClean="0">
                <a:solidFill>
                  <a:schemeClr val="tx1">
                    <a:lumMod val="75000"/>
                    <a:lumOff val="25000"/>
                  </a:schemeClr>
                </a:solidFill>
              </a:rPr>
              <a:t>N</a:t>
            </a:r>
            <a:r>
              <a:rPr lang="en-US" sz="3600" b="1" dirty="0" smtClean="0">
                <a:solidFill>
                  <a:schemeClr val="bg1">
                    <a:lumMod val="65000"/>
                  </a:schemeClr>
                </a:solidFill>
              </a:rPr>
              <a:t>D</a:t>
            </a:r>
            <a:r>
              <a:rPr lang="en-US" sz="3600" b="1" dirty="0" smtClean="0">
                <a:solidFill>
                  <a:schemeClr val="tx1">
                    <a:lumMod val="50000"/>
                    <a:lumOff val="50000"/>
                  </a:schemeClr>
                </a:solidFill>
              </a:rPr>
              <a:t>S</a:t>
            </a:r>
            <a:endParaRPr lang="en-US" sz="3600" b="1" dirty="0">
              <a:solidFill>
                <a:schemeClr val="tx1">
                  <a:lumMod val="50000"/>
                  <a:lumOff val="50000"/>
                </a:schemeClr>
              </a:solidFill>
            </a:endParaRPr>
          </a:p>
        </p:txBody>
      </p:sp>
      <p:sp>
        <p:nvSpPr>
          <p:cNvPr id="3" name="Date Placeholder 2"/>
          <p:cNvSpPr>
            <a:spLocks noGrp="1"/>
          </p:cNvSpPr>
          <p:nvPr>
            <p:ph type="dt" sz="half" idx="10"/>
          </p:nvPr>
        </p:nvSpPr>
        <p:spPr/>
        <p:txBody>
          <a:bodyPr/>
          <a:lstStyle/>
          <a:p>
            <a:fld id="{5A9491E6-328A-4718-8A35-080B2C1F9338}" type="datetime1">
              <a:rPr lang="de-DE" smtClean="0"/>
              <a:t>09/06/16</a:t>
            </a:fld>
            <a:endParaRPr lang="de-DE" dirty="0"/>
          </a:p>
        </p:txBody>
      </p:sp>
      <p:sp>
        <p:nvSpPr>
          <p:cNvPr id="4" name="Footer Placeholder 3"/>
          <p:cNvSpPr>
            <a:spLocks noGrp="1"/>
          </p:cNvSpPr>
          <p:nvPr>
            <p:ph type="ftr" sz="quarter" idx="11"/>
          </p:nvPr>
        </p:nvSpPr>
        <p:spPr/>
        <p:txBody>
          <a:bodyPr/>
          <a:lstStyle/>
          <a:p>
            <a:r>
              <a:rPr lang="de-DE" smtClean="0"/>
              <a:t>Mindfulness Introduction</a:t>
            </a:r>
            <a:endParaRPr lang="de-DE" dirty="0"/>
          </a:p>
        </p:txBody>
      </p:sp>
      <p:sp>
        <p:nvSpPr>
          <p:cNvPr id="5" name="Content Placeholder 4"/>
          <p:cNvSpPr>
            <a:spLocks noGrp="1"/>
          </p:cNvSpPr>
          <p:nvPr>
            <p:ph sz="quarter" idx="13"/>
          </p:nvPr>
        </p:nvSpPr>
        <p:spPr/>
        <p:txBody>
          <a:bodyPr/>
          <a:lstStyle/>
          <a:p>
            <a:endParaRPr lang="en-US"/>
          </a:p>
        </p:txBody>
      </p:sp>
    </p:spTree>
    <p:extLst>
      <p:ext uri="{BB962C8B-B14F-4D97-AF65-F5344CB8AC3E}">
        <p14:creationId xmlns:p14="http://schemas.microsoft.com/office/powerpoint/2010/main" val="15031679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blipFill rotWithShape="1">
            <a:blip r:embed="rId2">
              <a:extLst>
                <a:ext uri="{BEBA8EAE-BF5A-486C-A8C5-ECC9F3942E4B}">
                  <a14:imgProps xmlns:a14="http://schemas.microsoft.com/office/drawing/2010/main">
                    <a14:imgLayer r:embed="rId3">
                      <a14:imgEffect>
                        <a14:sharpenSoften amount="50000"/>
                      </a14:imgEffect>
                    </a14:imgLayer>
                  </a14:imgProps>
                </a:ext>
              </a:extLst>
            </a:blip>
            <a:tile tx="0" ty="0" sx="100000" sy="100000" flip="none" algn="tl"/>
          </a:blipFill>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6000" indent="0">
              <a:buNone/>
            </a:pPr>
            <a:endPar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36000" indent="0" algn="ctr">
              <a:buNone/>
            </a:pPr>
            <a:endPar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36000" indent="0" algn="ctr">
              <a:buNone/>
            </a:pPr>
            <a:endPar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36000" indent="0" algn="ctr">
              <a:buNone/>
            </a:pPr>
            <a:r>
              <a:rPr lang="en-US" sz="4000" b="1" dirty="0" smtClean="0">
                <a:ln w="18000">
                  <a:solidFill>
                    <a:schemeClr val="accent2">
                      <a:satMod val="140000"/>
                    </a:schemeClr>
                  </a:solidFill>
                  <a:prstDash val="solid"/>
                  <a:miter lim="800000"/>
                </a:ln>
                <a:solidFill>
                  <a:srgbClr val="FFFFFF"/>
                </a:solidFill>
                <a:effectLst>
                  <a:outerShdw blurRad="60007" dir="2000400" sy="-30000" kx="-800400" algn="bl" rotWithShape="0">
                    <a:prstClr val="black">
                      <a:alpha val="20000"/>
                    </a:prstClr>
                  </a:outerShdw>
                </a:effectLst>
                <a:latin typeface="Avenir Black"/>
                <a:cs typeface="Avenir Black"/>
              </a:rPr>
              <a:t>WE ATTEMPT TO MULTI-TASK </a:t>
            </a:r>
            <a:endParaRPr lang="en-US" sz="4000" b="1" dirty="0">
              <a:ln w="18000">
                <a:solidFill>
                  <a:schemeClr val="accent2">
                    <a:satMod val="140000"/>
                  </a:schemeClr>
                </a:solidFill>
                <a:prstDash val="solid"/>
                <a:miter lim="800000"/>
              </a:ln>
              <a:solidFill>
                <a:srgbClr val="FFFFFF"/>
              </a:solidFill>
              <a:effectLst>
                <a:outerShdw blurRad="60007" dir="2000400" sy="-30000" kx="-800400" algn="bl" rotWithShape="0">
                  <a:prstClr val="black">
                    <a:alpha val="20000"/>
                  </a:prstClr>
                </a:outerShdw>
              </a:effectLst>
              <a:latin typeface="Avenir Black"/>
              <a:cs typeface="Avenir Black"/>
            </a:endParaRPr>
          </a:p>
        </p:txBody>
      </p:sp>
      <p:sp>
        <p:nvSpPr>
          <p:cNvPr id="3" name="Date Placeholder 2"/>
          <p:cNvSpPr>
            <a:spLocks noGrp="1"/>
          </p:cNvSpPr>
          <p:nvPr>
            <p:ph type="dt" sz="half" idx="10"/>
          </p:nvPr>
        </p:nvSpPr>
        <p:spPr/>
        <p:txBody>
          <a:bodyPr/>
          <a:lstStyle/>
          <a:p>
            <a:fld id="{5A9491E6-328A-4718-8A35-080B2C1F9338}" type="datetime1">
              <a:rPr lang="de-DE" smtClean="0"/>
              <a:t>09/06/16</a:t>
            </a:fld>
            <a:endParaRPr lang="de-DE" dirty="0"/>
          </a:p>
        </p:txBody>
      </p:sp>
      <p:sp>
        <p:nvSpPr>
          <p:cNvPr id="4" name="Footer Placeholder 3"/>
          <p:cNvSpPr>
            <a:spLocks noGrp="1"/>
          </p:cNvSpPr>
          <p:nvPr>
            <p:ph type="ftr" sz="quarter" idx="11"/>
          </p:nvPr>
        </p:nvSpPr>
        <p:spPr/>
        <p:txBody>
          <a:bodyPr/>
          <a:lstStyle/>
          <a:p>
            <a:r>
              <a:rPr lang="de-DE" smtClean="0"/>
              <a:t>Mindfulness Introduction</a:t>
            </a:r>
            <a:endParaRPr lang="de-DE" dirty="0"/>
          </a:p>
        </p:txBody>
      </p:sp>
      <p:sp>
        <p:nvSpPr>
          <p:cNvPr id="5" name="Content Placeholder 4"/>
          <p:cNvSpPr>
            <a:spLocks noGrp="1"/>
          </p:cNvSpPr>
          <p:nvPr>
            <p:ph sz="quarter" idx="13"/>
          </p:nvPr>
        </p:nvSpPr>
        <p:spPr/>
        <p:txBody>
          <a:bodyPr/>
          <a:lstStyle/>
          <a:p>
            <a:endParaRPr lang="en-US"/>
          </a:p>
        </p:txBody>
      </p:sp>
    </p:spTree>
    <p:extLst>
      <p:ext uri="{BB962C8B-B14F-4D97-AF65-F5344CB8AC3E}">
        <p14:creationId xmlns:p14="http://schemas.microsoft.com/office/powerpoint/2010/main" val="15031679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96533" y="1076187"/>
            <a:ext cx="8094513" cy="4945101"/>
          </a:xfrm>
        </p:spPr>
        <p:txBody>
          <a:bodyPr>
            <a:normAutofit/>
          </a:bodyPr>
          <a:lstStyle/>
          <a:p>
            <a:pPr marL="45720" indent="0">
              <a:buNone/>
            </a:pPr>
            <a:endParaRPr lang="en-US" b="1" noProof="0" dirty="0" smtClean="0"/>
          </a:p>
          <a:p>
            <a:pPr marL="502920" indent="-457200">
              <a:buFont typeface="+mj-lt"/>
              <a:buAutoNum type="arabicPeriod"/>
            </a:pPr>
            <a:r>
              <a:rPr lang="en-US" sz="2400" noProof="0" dirty="0" smtClean="0"/>
              <a:t>Take a pen in your  hand</a:t>
            </a:r>
          </a:p>
          <a:p>
            <a:pPr marL="502920" indent="-457200">
              <a:buFont typeface="+mj-lt"/>
              <a:buAutoNum type="arabicPeriod"/>
            </a:pPr>
            <a:r>
              <a:rPr lang="en-US" sz="2400" noProof="0" dirty="0" smtClean="0"/>
              <a:t>Have a piece of paper at hand</a:t>
            </a:r>
          </a:p>
          <a:p>
            <a:pPr marL="502920" indent="-457200">
              <a:buFont typeface="+mj-lt"/>
              <a:buAutoNum type="arabicPeriod"/>
            </a:pPr>
            <a:r>
              <a:rPr lang="en-US" sz="2400" noProof="0" dirty="0" smtClean="0"/>
              <a:t>While sitting on a chair, circle one leg in clockwise direction</a:t>
            </a:r>
          </a:p>
          <a:p>
            <a:pPr marL="502920" indent="-457200">
              <a:buFont typeface="+mj-lt"/>
              <a:buAutoNum type="arabicPeriod"/>
            </a:pPr>
            <a:r>
              <a:rPr lang="en-US" sz="2400" noProof="0" dirty="0" smtClean="0"/>
              <a:t>Write down your first and second name at the same time</a:t>
            </a:r>
          </a:p>
          <a:p>
            <a:pPr marL="502920" indent="-457200">
              <a:buFont typeface="+mj-lt"/>
              <a:buAutoNum type="arabicPeriod"/>
            </a:pPr>
            <a:r>
              <a:rPr lang="en-US" sz="2400" noProof="0" dirty="0" smtClean="0"/>
              <a:t>What do you notice?</a:t>
            </a:r>
            <a:endParaRPr lang="en-US" sz="2400" noProof="0" dirty="0"/>
          </a:p>
        </p:txBody>
      </p:sp>
      <p:sp>
        <p:nvSpPr>
          <p:cNvPr id="4" name="Datumsplatzhalter 3"/>
          <p:cNvSpPr>
            <a:spLocks noGrp="1"/>
          </p:cNvSpPr>
          <p:nvPr>
            <p:ph type="dt" sz="half" idx="10"/>
          </p:nvPr>
        </p:nvSpPr>
        <p:spPr/>
        <p:txBody>
          <a:bodyPr/>
          <a:lstStyle/>
          <a:p>
            <a:fld id="{75F0A261-21E8-4341-95DC-32EE0D406A7B}" type="datetime1">
              <a:rPr lang="de-DE" smtClean="0"/>
              <a:t>09/06/16</a:t>
            </a:fld>
            <a:endParaRPr lang="de-DE" dirty="0"/>
          </a:p>
        </p:txBody>
      </p:sp>
      <p:sp>
        <p:nvSpPr>
          <p:cNvPr id="5" name="Fußzeilenplatzhalter 4"/>
          <p:cNvSpPr>
            <a:spLocks noGrp="1"/>
          </p:cNvSpPr>
          <p:nvPr>
            <p:ph type="ftr" sz="quarter" idx="11"/>
          </p:nvPr>
        </p:nvSpPr>
        <p:spPr/>
        <p:txBody>
          <a:bodyPr/>
          <a:lstStyle/>
          <a:p>
            <a:r>
              <a:rPr lang="en-US" smtClean="0"/>
              <a:t>WorkingMind - Module 1 - Attention and Concentration</a:t>
            </a:r>
            <a:endParaRPr lang="de-DE"/>
          </a:p>
        </p:txBody>
      </p:sp>
      <p:sp>
        <p:nvSpPr>
          <p:cNvPr id="7" name="Inhaltsplatzhalter 6"/>
          <p:cNvSpPr>
            <a:spLocks noGrp="1"/>
          </p:cNvSpPr>
          <p:nvPr>
            <p:ph sz="quarter" idx="13"/>
          </p:nvPr>
        </p:nvSpPr>
        <p:spPr/>
        <p:txBody>
          <a:bodyPr/>
          <a:lstStyle/>
          <a:p>
            <a:endParaRPr lang="de-DE"/>
          </a:p>
        </p:txBody>
      </p:sp>
      <p:sp>
        <p:nvSpPr>
          <p:cNvPr id="2" name="Titel 1"/>
          <p:cNvSpPr>
            <a:spLocks noGrp="1"/>
          </p:cNvSpPr>
          <p:nvPr>
            <p:ph type="title"/>
          </p:nvPr>
        </p:nvSpPr>
        <p:spPr/>
        <p:txBody>
          <a:bodyPr/>
          <a:lstStyle/>
          <a:p>
            <a:r>
              <a:rPr lang="en-US" sz="2800" noProof="0" dirty="0" smtClean="0">
                <a:solidFill>
                  <a:srgbClr val="FF0000"/>
                </a:solidFill>
              </a:rPr>
              <a:t>Attempting to Multi-task</a:t>
            </a:r>
            <a:endParaRPr lang="en-US" sz="2800" noProof="0" dirty="0">
              <a:solidFill>
                <a:srgbClr val="FF0000"/>
              </a:solidFill>
            </a:endParaRPr>
          </a:p>
        </p:txBody>
      </p:sp>
      <p:sp>
        <p:nvSpPr>
          <p:cNvPr id="6" name="Foliennummernplatzhalter 5"/>
          <p:cNvSpPr>
            <a:spLocks noGrp="1"/>
          </p:cNvSpPr>
          <p:nvPr>
            <p:ph type="sldNum" sz="quarter" idx="4"/>
          </p:nvPr>
        </p:nvSpPr>
        <p:spPr/>
        <p:txBody>
          <a:bodyPr/>
          <a:lstStyle/>
          <a:p>
            <a:fld id="{E8C15B4A-03C9-4F41-A38D-6408B8F28B4C}" type="slidenum">
              <a:rPr lang="de-DE" smtClean="0"/>
              <a:t>8</a:t>
            </a:fld>
            <a:endParaRPr lang="de-DE"/>
          </a:p>
        </p:txBody>
      </p:sp>
    </p:spTree>
    <p:extLst>
      <p:ext uri="{BB962C8B-B14F-4D97-AF65-F5344CB8AC3E}">
        <p14:creationId xmlns:p14="http://schemas.microsoft.com/office/powerpoint/2010/main" val="965403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457200" lvl="0" indent="-457200">
              <a:buAutoNum type="arabicPeriod"/>
            </a:pPr>
            <a:r>
              <a:rPr lang="en-US" sz="2400" noProof="0" dirty="0"/>
              <a:t>Form pairs.  </a:t>
            </a:r>
          </a:p>
          <a:p>
            <a:pPr marL="457200" lvl="0" indent="-457200">
              <a:buAutoNum type="arabicPeriod"/>
            </a:pPr>
            <a:r>
              <a:rPr lang="en-US" sz="2400" noProof="0" dirty="0"/>
              <a:t>Person A: Please </a:t>
            </a:r>
            <a:r>
              <a:rPr lang="en-US" sz="2400" dirty="0" smtClean="0"/>
              <a:t>talk to Person B – try to get their attention</a:t>
            </a:r>
          </a:p>
          <a:p>
            <a:pPr marL="457200" lvl="0" indent="-457200">
              <a:buAutoNum type="arabicPeriod"/>
            </a:pPr>
            <a:r>
              <a:rPr lang="en-US" sz="2400" noProof="0" dirty="0" smtClean="0"/>
              <a:t>Person B: copy </a:t>
            </a:r>
            <a:r>
              <a:rPr lang="en-US" sz="2400" noProof="0" dirty="0"/>
              <a:t>down </a:t>
            </a:r>
            <a:r>
              <a:rPr lang="en-US" sz="2400" noProof="0" dirty="0" smtClean="0"/>
              <a:t>the text on the screen</a:t>
            </a:r>
            <a:endParaRPr lang="en-US" sz="2400" noProof="0" dirty="0"/>
          </a:p>
          <a:p>
            <a:pPr marL="457200" lvl="0" indent="-457200">
              <a:buAutoNum type="arabicPeriod"/>
            </a:pPr>
            <a:r>
              <a:rPr lang="en-US" sz="2400" dirty="0" smtClean="0"/>
              <a:t>Both A and B</a:t>
            </a:r>
            <a:r>
              <a:rPr lang="en-US" sz="2400" noProof="0" dirty="0" smtClean="0"/>
              <a:t>: </a:t>
            </a:r>
            <a:r>
              <a:rPr lang="en-US" sz="2400" noProof="0" dirty="0"/>
              <a:t>Notice how you feel while this is happening.</a:t>
            </a:r>
          </a:p>
          <a:p>
            <a:pPr marL="457200" lvl="0" indent="-457200">
              <a:buAutoNum type="arabicPeriod"/>
            </a:pPr>
            <a:r>
              <a:rPr lang="en-US" sz="2400" noProof="0" dirty="0"/>
              <a:t>Change </a:t>
            </a:r>
            <a:r>
              <a:rPr lang="en-US" sz="2400" noProof="0" dirty="0" smtClean="0"/>
              <a:t>roles</a:t>
            </a:r>
          </a:p>
          <a:p>
            <a:pPr marL="457200" lvl="0" indent="-457200">
              <a:buAutoNum type="arabicPeriod"/>
            </a:pPr>
            <a:endParaRPr lang="en-US" sz="2400" noProof="0" dirty="0"/>
          </a:p>
        </p:txBody>
      </p:sp>
      <p:sp>
        <p:nvSpPr>
          <p:cNvPr id="2" name="Inhaltsplatzhalter 1"/>
          <p:cNvSpPr>
            <a:spLocks noGrp="1"/>
          </p:cNvSpPr>
          <p:nvPr>
            <p:ph sz="quarter" idx="13"/>
          </p:nvPr>
        </p:nvSpPr>
        <p:spPr/>
        <p:txBody>
          <a:bodyPr/>
          <a:lstStyle/>
          <a:p>
            <a:endParaRPr lang="de-DE"/>
          </a:p>
        </p:txBody>
      </p:sp>
      <p:sp>
        <p:nvSpPr>
          <p:cNvPr id="4" name="Titel 1"/>
          <p:cNvSpPr>
            <a:spLocks noGrp="1"/>
          </p:cNvSpPr>
          <p:nvPr>
            <p:ph type="title"/>
          </p:nvPr>
        </p:nvSpPr>
        <p:spPr/>
        <p:txBody>
          <a:bodyPr/>
          <a:lstStyle/>
          <a:p>
            <a:r>
              <a:rPr lang="en-US" sz="2800" noProof="0" dirty="0" smtClean="0">
                <a:solidFill>
                  <a:srgbClr val="FF0000"/>
                </a:solidFill>
              </a:rPr>
              <a:t>Attempting to Multi-task</a:t>
            </a:r>
            <a:endParaRPr lang="en-US" sz="2800" noProof="0" dirty="0">
              <a:solidFill>
                <a:srgbClr val="FF0000"/>
              </a:solidFill>
            </a:endParaRPr>
          </a:p>
        </p:txBody>
      </p:sp>
      <p:sp>
        <p:nvSpPr>
          <p:cNvPr id="6" name="Datumsplatzhalter 5"/>
          <p:cNvSpPr>
            <a:spLocks noGrp="1"/>
          </p:cNvSpPr>
          <p:nvPr>
            <p:ph type="dt" sz="half" idx="10"/>
          </p:nvPr>
        </p:nvSpPr>
        <p:spPr/>
        <p:txBody>
          <a:bodyPr/>
          <a:lstStyle/>
          <a:p>
            <a:fld id="{A8396719-B9C7-4D92-9C42-90BB7AD36FFA}" type="datetime1">
              <a:rPr lang="de-DE" smtClean="0"/>
              <a:t>09/06/16</a:t>
            </a:fld>
            <a:endParaRPr lang="de-DE"/>
          </a:p>
        </p:txBody>
      </p:sp>
      <p:sp>
        <p:nvSpPr>
          <p:cNvPr id="7" name="Fußzeilenplatzhalter 6"/>
          <p:cNvSpPr>
            <a:spLocks noGrp="1"/>
          </p:cNvSpPr>
          <p:nvPr>
            <p:ph type="ftr" sz="quarter" idx="11"/>
          </p:nvPr>
        </p:nvSpPr>
        <p:spPr/>
        <p:txBody>
          <a:bodyPr/>
          <a:lstStyle/>
          <a:p>
            <a:r>
              <a:rPr lang="en-US" smtClean="0"/>
              <a:t>WorkingMind - Module 1 - Attention and Concentration</a:t>
            </a:r>
            <a:endParaRPr lang="de-DE"/>
          </a:p>
        </p:txBody>
      </p:sp>
      <p:sp>
        <p:nvSpPr>
          <p:cNvPr id="8" name="Foliennummernplatzhalter 7"/>
          <p:cNvSpPr>
            <a:spLocks noGrp="1"/>
          </p:cNvSpPr>
          <p:nvPr>
            <p:ph type="sldNum" sz="quarter" idx="4"/>
          </p:nvPr>
        </p:nvSpPr>
        <p:spPr/>
        <p:txBody>
          <a:bodyPr/>
          <a:lstStyle/>
          <a:p>
            <a:fld id="{E8C15B4A-03C9-4F41-A38D-6408B8F28B4C}" type="slidenum">
              <a:rPr lang="de-DE" smtClean="0"/>
              <a:t>9</a:t>
            </a:fld>
            <a:endParaRPr lang="de-DE"/>
          </a:p>
        </p:txBody>
      </p:sp>
    </p:spTree>
    <p:extLst>
      <p:ext uri="{BB962C8B-B14F-4D97-AF65-F5344CB8AC3E}">
        <p14:creationId xmlns:p14="http://schemas.microsoft.com/office/powerpoint/2010/main" val="853079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TotalTime>
  <Words>1327</Words>
  <Application>Microsoft Macintosh PowerPoint</Application>
  <PresentationFormat>On-screen Show (4:3)</PresentationFormat>
  <Paragraphs>224</Paragraphs>
  <Slides>17</Slides>
  <Notes>8</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     Welcome!</vt:lpstr>
      <vt:lpstr>PowerPoint Presentation</vt:lpstr>
      <vt:lpstr>PowerPoint Presentation</vt:lpstr>
      <vt:lpstr>PowerPoint Presentation</vt:lpstr>
      <vt:lpstr>PowerPoint Presentation</vt:lpstr>
      <vt:lpstr>PowerPoint Presentation</vt:lpstr>
      <vt:lpstr>PowerPoint Presentation</vt:lpstr>
      <vt:lpstr>Attempting to Multi-task</vt:lpstr>
      <vt:lpstr>Attempting to Multi-task</vt:lpstr>
      <vt:lpstr>Attempting to Multitask</vt:lpstr>
      <vt:lpstr>      Attempting to multi-task</vt:lpstr>
      <vt:lpstr>What are we trying to do?</vt:lpstr>
      <vt:lpstr>What actually happens.</vt:lpstr>
      <vt:lpstr>Attempting to multi-task affects us on several levels</vt:lpstr>
      <vt:lpstr>PowerPoint Presentation</vt:lpstr>
      <vt:lpstr>PowerPoint Presentation</vt:lpstr>
      <vt:lpstr>PowerPoint Presentation</vt:lpstr>
    </vt:vector>
  </TitlesOfParts>
  <Company>Shambhala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Reoch</dc:creator>
  <cp:lastModifiedBy>Richard Reoch</cp:lastModifiedBy>
  <cp:revision>10</cp:revision>
  <dcterms:created xsi:type="dcterms:W3CDTF">2016-05-31T21:16:33Z</dcterms:created>
  <dcterms:modified xsi:type="dcterms:W3CDTF">2016-06-09T17:05:55Z</dcterms:modified>
</cp:coreProperties>
</file>