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9" r:id="rId2"/>
    <p:sldId id="260" r:id="rId3"/>
    <p:sldId id="261" r:id="rId4"/>
    <p:sldId id="263" r:id="rId5"/>
    <p:sldId id="265" r:id="rId6"/>
    <p:sldId id="257" r:id="rId7"/>
    <p:sldId id="258" r:id="rId8"/>
    <p:sldId id="266" r:id="rId9"/>
    <p:sldId id="267"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FF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9" d="100"/>
          <a:sy n="89" d="100"/>
        </p:scale>
        <p:origin x="-68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BACA23-B17C-304B-B4BC-E3095744EA90}" type="datetimeFigureOut">
              <a:rPr lang="en-US" smtClean="0"/>
              <a:t>05/06/16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8B20FA-E653-334A-9A61-FD02944CFF33}" type="slidenum">
              <a:rPr lang="en-US" smtClean="0"/>
              <a:t>‹#›</a:t>
            </a:fld>
            <a:endParaRPr lang="en-US"/>
          </a:p>
        </p:txBody>
      </p:sp>
    </p:spTree>
    <p:extLst>
      <p:ext uri="{BB962C8B-B14F-4D97-AF65-F5344CB8AC3E}">
        <p14:creationId xmlns:p14="http://schemas.microsoft.com/office/powerpoint/2010/main" val="24530202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rickhanson.net/mind-changing-brain-changing-mind/"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25550" y="708025"/>
            <a:ext cx="4711700" cy="3533775"/>
          </a:xfrm>
        </p:spPr>
      </p:sp>
      <p:sp>
        <p:nvSpPr>
          <p:cNvPr id="3" name="Notizenplatzhalter 2"/>
          <p:cNvSpPr>
            <a:spLocks noGrp="1"/>
          </p:cNvSpPr>
          <p:nvPr>
            <p:ph type="body" idx="1"/>
          </p:nvPr>
        </p:nvSpPr>
        <p:spPr>
          <a:xfrm>
            <a:off x="715896" y="4477891"/>
            <a:ext cx="5730511" cy="4242688"/>
          </a:xfrm>
          <a:prstGeom prst="rect">
            <a:avLst/>
          </a:prstGeom>
        </p:spPr>
        <p:txBody>
          <a:bodyPr/>
          <a:lstStyle/>
          <a:p>
            <a:r>
              <a:rPr lang="en-US" sz="2400" dirty="0" smtClean="0"/>
              <a:t>. Until recently, it was believed that the human brain, could not generate new neurons. The old model assumed that each of us was born with a finite number of neural cells and when a cell died no new cell could grow. </a:t>
            </a:r>
            <a:r>
              <a:rPr lang="en-US" sz="2400" b="1" dirty="0" smtClean="0"/>
              <a:t>It has now been proven that certain areas in the brain can generate fresh cells.</a:t>
            </a:r>
          </a:p>
          <a:p>
            <a:endParaRPr lang="en-US" sz="2400" dirty="0" smtClean="0"/>
          </a:p>
          <a:p>
            <a:r>
              <a:rPr lang="en-US" sz="2400" dirty="0" smtClean="0"/>
              <a:t>2. Another misconception was that the brain had an inability to create new neural pathways. This old theory thought our ability to generate new pathways dropped off sharply around the age of 20, and then became permanently fixed around the age of 40. </a:t>
            </a:r>
            <a:r>
              <a:rPr lang="en-US" sz="2400" b="1" dirty="0" smtClean="0"/>
              <a:t>New studies have shown through the use PET, and MRI brain scanning technology, that new neural cells are generated throughout life as well as new neural pathways</a:t>
            </a:r>
            <a:r>
              <a:rPr lang="en-US" sz="2400" dirty="0" smtClean="0"/>
              <a:t>. Even the elderly are capable of creating measurable changes in brain organization. Concretely this means that new connections between neurons, new synapses are created.</a:t>
            </a:r>
          </a:p>
          <a:p>
            <a:endParaRPr lang="en-US" sz="2400" dirty="0" smtClean="0"/>
          </a:p>
          <a:p>
            <a:r>
              <a:rPr lang="en-US" sz="2400" dirty="0" smtClean="0"/>
              <a:t>That is what we call the neuroplasticity of the brain: we can create new synapses and new neurons can be generated. </a:t>
            </a:r>
            <a:endParaRPr lang="de-CH" sz="2400" dirty="0" smtClean="0"/>
          </a:p>
          <a:p>
            <a:r>
              <a:rPr lang="de-CH" sz="2400" dirty="0" err="1" smtClean="0"/>
              <a:t>Neural</a:t>
            </a:r>
            <a:r>
              <a:rPr lang="de-CH" sz="2400" dirty="0" smtClean="0"/>
              <a:t> </a:t>
            </a:r>
            <a:r>
              <a:rPr lang="de-CH" sz="2400" dirty="0" err="1" smtClean="0"/>
              <a:t>integration</a:t>
            </a:r>
            <a:r>
              <a:rPr lang="de-CH" sz="2400" dirty="0" smtClean="0"/>
              <a:t> </a:t>
            </a:r>
            <a:r>
              <a:rPr lang="de-CH" sz="2400" dirty="0" err="1" smtClean="0"/>
              <a:t>connects</a:t>
            </a:r>
            <a:r>
              <a:rPr lang="de-CH" sz="2400" dirty="0" smtClean="0"/>
              <a:t> </a:t>
            </a:r>
            <a:r>
              <a:rPr lang="de-CH" sz="2400" dirty="0" err="1" smtClean="0"/>
              <a:t>neurons</a:t>
            </a:r>
            <a:r>
              <a:rPr lang="de-CH" sz="2400" dirty="0" smtClean="0"/>
              <a:t> </a:t>
            </a:r>
            <a:r>
              <a:rPr lang="de-CH" sz="2400" dirty="0" err="1" smtClean="0"/>
              <a:t>together</a:t>
            </a:r>
            <a:r>
              <a:rPr lang="de-CH" sz="2400" dirty="0" smtClean="0"/>
              <a:t>, </a:t>
            </a:r>
            <a:r>
              <a:rPr lang="de-CH" sz="2400" dirty="0" err="1" smtClean="0"/>
              <a:t>and</a:t>
            </a:r>
            <a:r>
              <a:rPr lang="de-CH" sz="2400" dirty="0" smtClean="0"/>
              <a:t> </a:t>
            </a:r>
            <a:r>
              <a:rPr lang="de-CH" sz="2400" dirty="0" err="1" smtClean="0"/>
              <a:t>neuroplasticity</a:t>
            </a:r>
            <a:r>
              <a:rPr lang="de-CH" sz="2400" dirty="0" smtClean="0"/>
              <a:t> </a:t>
            </a:r>
            <a:r>
              <a:rPr lang="de-CH" sz="2400" dirty="0" err="1" smtClean="0"/>
              <a:t>allows</a:t>
            </a:r>
            <a:r>
              <a:rPr lang="de-CH" sz="2400" dirty="0" smtClean="0"/>
              <a:t> </a:t>
            </a:r>
            <a:r>
              <a:rPr lang="de-CH" sz="2400" dirty="0" err="1" smtClean="0"/>
              <a:t>us</a:t>
            </a:r>
            <a:r>
              <a:rPr lang="de-CH" sz="2400" dirty="0" smtClean="0"/>
              <a:t> </a:t>
            </a:r>
            <a:r>
              <a:rPr lang="de-CH" sz="2400" dirty="0" err="1" smtClean="0"/>
              <a:t>to</a:t>
            </a:r>
            <a:r>
              <a:rPr lang="de-CH" sz="2400" dirty="0" smtClean="0"/>
              <a:t> </a:t>
            </a:r>
            <a:r>
              <a:rPr lang="de-CH" sz="2400" dirty="0" err="1" smtClean="0"/>
              <a:t>change</a:t>
            </a:r>
            <a:r>
              <a:rPr lang="de-CH" sz="2400" dirty="0" smtClean="0"/>
              <a:t> </a:t>
            </a:r>
            <a:r>
              <a:rPr lang="de-CH" sz="2400" dirty="0" err="1" smtClean="0"/>
              <a:t>these</a:t>
            </a:r>
            <a:r>
              <a:rPr lang="de-CH" sz="2400" dirty="0" smtClean="0"/>
              <a:t> </a:t>
            </a:r>
            <a:r>
              <a:rPr lang="de-CH" sz="2400" dirty="0" err="1" smtClean="0"/>
              <a:t>connections</a:t>
            </a:r>
            <a:r>
              <a:rPr lang="de-CH" sz="2400" dirty="0" smtClean="0"/>
              <a:t>. </a:t>
            </a:r>
            <a:endParaRPr lang="en-US" sz="2400" dirty="0" smtClean="0"/>
          </a:p>
          <a:p>
            <a:endParaRPr lang="de-CH" sz="2400" dirty="0" smtClean="0"/>
          </a:p>
          <a:p>
            <a:r>
              <a:rPr lang="de-CH" sz="2400" dirty="0" smtClean="0"/>
              <a:t>This </a:t>
            </a:r>
            <a:r>
              <a:rPr lang="de-CH" sz="2400" dirty="0" err="1" smtClean="0"/>
              <a:t>neuroplasticity</a:t>
            </a:r>
            <a:r>
              <a:rPr lang="de-CH" sz="2400" dirty="0" smtClean="0"/>
              <a:t> </a:t>
            </a:r>
            <a:r>
              <a:rPr lang="de-CH" sz="2400" dirty="0" err="1" smtClean="0"/>
              <a:t>of</a:t>
            </a:r>
            <a:r>
              <a:rPr lang="de-CH" sz="2400" dirty="0" smtClean="0"/>
              <a:t> </a:t>
            </a:r>
            <a:r>
              <a:rPr lang="de-CH" sz="2400" dirty="0" err="1" smtClean="0"/>
              <a:t>the</a:t>
            </a:r>
            <a:r>
              <a:rPr lang="de-CH" sz="2400" dirty="0" smtClean="0"/>
              <a:t> </a:t>
            </a:r>
            <a:r>
              <a:rPr lang="de-CH" sz="2400" dirty="0" err="1" smtClean="0"/>
              <a:t>brain</a:t>
            </a:r>
            <a:r>
              <a:rPr lang="de-CH" sz="2400" dirty="0" smtClean="0"/>
              <a:t> </a:t>
            </a:r>
            <a:r>
              <a:rPr lang="de-CH" sz="2400" dirty="0" err="1" smtClean="0"/>
              <a:t>is</a:t>
            </a:r>
            <a:r>
              <a:rPr lang="de-CH" sz="2400" dirty="0" smtClean="0"/>
              <a:t> </a:t>
            </a:r>
            <a:r>
              <a:rPr lang="de-CH" sz="2400" dirty="0" err="1" smtClean="0"/>
              <a:t>something</a:t>
            </a:r>
            <a:r>
              <a:rPr lang="de-CH" sz="2400" dirty="0" smtClean="0"/>
              <a:t> </a:t>
            </a:r>
            <a:r>
              <a:rPr lang="de-CH" sz="2400" dirty="0" err="1" smtClean="0"/>
              <a:t>that</a:t>
            </a:r>
            <a:r>
              <a:rPr lang="de-CH" sz="2400" dirty="0" smtClean="0"/>
              <a:t> </a:t>
            </a:r>
            <a:r>
              <a:rPr lang="de-CH" sz="2400" dirty="0" err="1" smtClean="0"/>
              <a:t>our</a:t>
            </a:r>
            <a:r>
              <a:rPr lang="de-CH" sz="2400" dirty="0" smtClean="0"/>
              <a:t> </a:t>
            </a:r>
            <a:r>
              <a:rPr lang="de-CH" sz="2400" dirty="0" err="1" smtClean="0"/>
              <a:t>brain</a:t>
            </a:r>
            <a:r>
              <a:rPr lang="de-CH" sz="2400" dirty="0" smtClean="0"/>
              <a:t> </a:t>
            </a:r>
            <a:r>
              <a:rPr lang="de-CH" sz="2400" dirty="0" err="1" smtClean="0"/>
              <a:t>naturally</a:t>
            </a:r>
            <a:r>
              <a:rPr lang="de-CH" sz="2400" dirty="0" smtClean="0"/>
              <a:t> </a:t>
            </a:r>
            <a:r>
              <a:rPr lang="de-CH" sz="2400" dirty="0" err="1" smtClean="0"/>
              <a:t>does</a:t>
            </a:r>
            <a:r>
              <a:rPr lang="de-CH" sz="2400" dirty="0" smtClean="0"/>
              <a:t> in </a:t>
            </a:r>
            <a:r>
              <a:rPr lang="de-CH" sz="2400" dirty="0" err="1" smtClean="0"/>
              <a:t>case</a:t>
            </a:r>
            <a:r>
              <a:rPr lang="de-CH" sz="2400" dirty="0" smtClean="0"/>
              <a:t> </a:t>
            </a:r>
            <a:r>
              <a:rPr lang="de-CH" sz="2400" dirty="0" err="1" smtClean="0"/>
              <a:t>of</a:t>
            </a:r>
            <a:r>
              <a:rPr lang="de-CH" sz="2400" dirty="0" smtClean="0"/>
              <a:t> </a:t>
            </a:r>
            <a:r>
              <a:rPr lang="de-CH" sz="2400" dirty="0" err="1" smtClean="0"/>
              <a:t>problem</a:t>
            </a:r>
            <a:r>
              <a:rPr lang="de-CH" sz="2400" dirty="0" smtClean="0"/>
              <a:t>, </a:t>
            </a:r>
            <a:r>
              <a:rPr lang="de-CH" sz="2400" dirty="0" err="1" smtClean="0"/>
              <a:t>to</a:t>
            </a:r>
            <a:r>
              <a:rPr lang="de-CH" sz="2400" dirty="0" smtClean="0"/>
              <a:t> </a:t>
            </a:r>
            <a:r>
              <a:rPr lang="de-CH" sz="2400" dirty="0" err="1" smtClean="0"/>
              <a:t>help</a:t>
            </a:r>
            <a:r>
              <a:rPr lang="de-CH" sz="2400" dirty="0" smtClean="0"/>
              <a:t> </a:t>
            </a:r>
            <a:r>
              <a:rPr lang="de-CH" sz="2400" dirty="0" err="1" smtClean="0"/>
              <a:t>us</a:t>
            </a:r>
            <a:r>
              <a:rPr lang="de-CH" sz="2400" dirty="0" smtClean="0"/>
              <a:t> </a:t>
            </a:r>
            <a:r>
              <a:rPr lang="de-CH" sz="2400" dirty="0" err="1" smtClean="0"/>
              <a:t>regain</a:t>
            </a:r>
            <a:r>
              <a:rPr lang="de-CH" sz="2400" dirty="0" smtClean="0"/>
              <a:t> </a:t>
            </a:r>
            <a:r>
              <a:rPr lang="de-CH" sz="2400" dirty="0" err="1" smtClean="0"/>
              <a:t>balance</a:t>
            </a:r>
            <a:r>
              <a:rPr lang="de-CH" sz="2400" dirty="0" smtClean="0"/>
              <a:t>. </a:t>
            </a:r>
            <a:r>
              <a:rPr lang="de-CH" sz="2400" dirty="0" err="1" smtClean="0"/>
              <a:t>It</a:t>
            </a:r>
            <a:r>
              <a:rPr lang="de-CH" sz="2400" dirty="0" smtClean="0"/>
              <a:t> </a:t>
            </a:r>
            <a:r>
              <a:rPr lang="en-US" sz="2400" dirty="0" smtClean="0"/>
              <a:t>helps us to regain control over ourselves when a part of ourselves does not work properly anymore. As an example, each part of our body is “mapped”, controlled by a specific part of our brain. Let’s imagine that after a serious accident you lose part one of your cheek, and the surgeon uses part of your shoulder to rebuild your face. Your brain will have to re-map that new part of your face coming from your shoulder to the part of your brain that allows you to smile.  Otherwise when you try to smile you will activate the part of your brain which is making your shoulders moves...</a:t>
            </a:r>
          </a:p>
          <a:p>
            <a:endParaRPr lang="de-CH" sz="2400" dirty="0" smtClean="0"/>
          </a:p>
          <a:p>
            <a:r>
              <a:rPr lang="de-CH" sz="2400" dirty="0" err="1" smtClean="0"/>
              <a:t>There</a:t>
            </a:r>
            <a:r>
              <a:rPr lang="de-CH" sz="2400" dirty="0" smtClean="0"/>
              <a:t> </a:t>
            </a:r>
            <a:r>
              <a:rPr lang="de-CH" sz="2400" dirty="0" err="1" smtClean="0"/>
              <a:t>is</a:t>
            </a:r>
            <a:r>
              <a:rPr lang="de-CH" sz="2400" dirty="0" smtClean="0"/>
              <a:t> also </a:t>
            </a:r>
            <a:r>
              <a:rPr lang="de-CH" sz="2400" dirty="0" err="1" smtClean="0"/>
              <a:t>another</a:t>
            </a:r>
            <a:r>
              <a:rPr lang="de-CH" sz="2400" dirty="0" smtClean="0"/>
              <a:t> </a:t>
            </a:r>
            <a:r>
              <a:rPr lang="de-CH" sz="2400" dirty="0" err="1" smtClean="0"/>
              <a:t>way</a:t>
            </a:r>
            <a:r>
              <a:rPr lang="de-CH" sz="2400" dirty="0" smtClean="0"/>
              <a:t> </a:t>
            </a:r>
            <a:r>
              <a:rPr lang="de-CH" sz="2400" dirty="0" err="1" smtClean="0"/>
              <a:t>our</a:t>
            </a:r>
            <a:r>
              <a:rPr lang="de-CH" sz="2400" dirty="0" smtClean="0"/>
              <a:t> </a:t>
            </a:r>
            <a:r>
              <a:rPr lang="de-CH" sz="2400" dirty="0" err="1" smtClean="0"/>
              <a:t>brain</a:t>
            </a:r>
            <a:r>
              <a:rPr lang="de-CH" sz="2400" dirty="0" smtClean="0"/>
              <a:t> </a:t>
            </a:r>
            <a:r>
              <a:rPr lang="de-CH" sz="2400" dirty="0" err="1" smtClean="0"/>
              <a:t>creates</a:t>
            </a:r>
            <a:r>
              <a:rPr lang="de-CH" sz="2400" dirty="0" smtClean="0"/>
              <a:t> </a:t>
            </a:r>
            <a:r>
              <a:rPr lang="de-CH" sz="2400" dirty="0" err="1" smtClean="0"/>
              <a:t>new</a:t>
            </a:r>
            <a:r>
              <a:rPr lang="de-CH" sz="2400" dirty="0" smtClean="0"/>
              <a:t> </a:t>
            </a:r>
            <a:r>
              <a:rPr lang="de-CH" sz="2400" dirty="0" err="1" smtClean="0"/>
              <a:t>connections</a:t>
            </a:r>
            <a:r>
              <a:rPr lang="de-CH" sz="2400" dirty="0" smtClean="0"/>
              <a:t>:</a:t>
            </a:r>
          </a:p>
          <a:p>
            <a:r>
              <a:rPr lang="en-US" sz="2400" dirty="0" smtClean="0"/>
              <a:t>In the last century, the psychologist Donald Hebb  (1904 -1985) said that “neuron that fire together wire together”. </a:t>
            </a:r>
            <a:r>
              <a:rPr lang="en-US" sz="2400" b="1" dirty="0" smtClean="0"/>
              <a:t>When you do something on a repetitive basis, when you always use you mind in the same way, you create new pathways in your mind. </a:t>
            </a:r>
            <a:r>
              <a:rPr lang="en-US" sz="2400" dirty="0" smtClean="0"/>
              <a:t>For example, it has been shown that when teenagers are always using their mobile phone, the part of the brain controlling finger movements gets bigger.</a:t>
            </a:r>
          </a:p>
          <a:p>
            <a:endParaRPr lang="en-US" sz="2400" dirty="0" smtClean="0">
              <a:solidFill>
                <a:srgbClr val="FF0000"/>
              </a:solidFill>
            </a:endParaRPr>
          </a:p>
          <a:p>
            <a:r>
              <a:rPr lang="en-US" sz="2400" dirty="0" smtClean="0"/>
              <a:t>“Perhaps your mind is running themes of threat, grievance or loss, perhaps it is running generosity, kindness, awakening. Whichever movie we are running, the neurons are firing and wiring together.</a:t>
            </a:r>
            <a:r>
              <a:rPr lang="en-US" sz="2400" dirty="0" smtClean="0">
                <a:hlinkClick r:id="rId3"/>
              </a:rPr>
              <a:t>”</a:t>
            </a:r>
            <a:r>
              <a:rPr lang="en-US" sz="2400" b="1" dirty="0" smtClean="0">
                <a:hlinkClick r:id="rId3"/>
              </a:rPr>
              <a:t> (Mind Changing Brain Changing Mind</a:t>
            </a:r>
            <a:r>
              <a:rPr lang="en-US" sz="2400" b="1" dirty="0" smtClean="0"/>
              <a:t> – Rick Hanson)</a:t>
            </a:r>
          </a:p>
          <a:p>
            <a:r>
              <a:rPr lang="en-US" sz="2400" dirty="0" smtClean="0"/>
              <a:t>What we pay attention to is important because it impacts our brain.</a:t>
            </a:r>
          </a:p>
        </p:txBody>
      </p:sp>
      <p:sp>
        <p:nvSpPr>
          <p:cNvPr id="4" name="Datumsplatzhalter 3"/>
          <p:cNvSpPr>
            <a:spLocks noGrp="1"/>
          </p:cNvSpPr>
          <p:nvPr>
            <p:ph type="dt" idx="10"/>
          </p:nvPr>
        </p:nvSpPr>
        <p:spPr/>
        <p:txBody>
          <a:bodyPr/>
          <a:lstStyle/>
          <a:p>
            <a:fld id="{A372C91E-CD05-4131-9DD0-87433C1059D5}" type="datetime1">
              <a:rPr lang="de-DE" smtClean="0"/>
              <a:t>05/06/16</a:t>
            </a:fld>
            <a:endParaRPr lang="de-DE"/>
          </a:p>
        </p:txBody>
      </p:sp>
      <p:sp>
        <p:nvSpPr>
          <p:cNvPr id="5" name="Fußzeilenplatzhalter 4"/>
          <p:cNvSpPr>
            <a:spLocks noGrp="1"/>
          </p:cNvSpPr>
          <p:nvPr>
            <p:ph type="ftr" sz="quarter" idx="11"/>
          </p:nvPr>
        </p:nvSpPr>
        <p:spPr/>
        <p:txBody>
          <a:bodyPr/>
          <a:lstStyle/>
          <a:p>
            <a:r>
              <a:rPr lang="de-DE" smtClean="0"/>
              <a:t>Kalapa Academy GmbH</a:t>
            </a:r>
            <a:endParaRPr lang="de-DE"/>
          </a:p>
        </p:txBody>
      </p:sp>
      <p:sp>
        <p:nvSpPr>
          <p:cNvPr id="6" name="Kopfzeilenplatzhalter 5"/>
          <p:cNvSpPr>
            <a:spLocks noGrp="1"/>
          </p:cNvSpPr>
          <p:nvPr>
            <p:ph type="hdr" sz="quarter" idx="12"/>
          </p:nvPr>
        </p:nvSpPr>
        <p:spPr/>
        <p:txBody>
          <a:bodyPr/>
          <a:lstStyle/>
          <a:p>
            <a:r>
              <a:rPr lang="de-DE" smtClean="0"/>
              <a:t>WorkingMind - slowing down day</a:t>
            </a:r>
            <a:endParaRPr lang="de-DE"/>
          </a:p>
        </p:txBody>
      </p:sp>
    </p:spTree>
    <p:extLst>
      <p:ext uri="{BB962C8B-B14F-4D97-AF65-F5344CB8AC3E}">
        <p14:creationId xmlns:p14="http://schemas.microsoft.com/office/powerpoint/2010/main" val="2935798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Kopfzeilenplatzhalter 3"/>
          <p:cNvSpPr>
            <a:spLocks noGrp="1"/>
          </p:cNvSpPr>
          <p:nvPr>
            <p:ph type="hdr" sz="quarter" idx="10"/>
          </p:nvPr>
        </p:nvSpPr>
        <p:spPr/>
        <p:txBody>
          <a:bodyPr/>
          <a:lstStyle/>
          <a:p>
            <a:r>
              <a:rPr lang="de-DE" smtClean="0"/>
              <a:t>WorkingMind - slowing down day</a:t>
            </a:r>
            <a:endParaRPr lang="de-DE"/>
          </a:p>
        </p:txBody>
      </p:sp>
      <p:sp>
        <p:nvSpPr>
          <p:cNvPr id="5" name="Datumsplatzhalter 4"/>
          <p:cNvSpPr>
            <a:spLocks noGrp="1"/>
          </p:cNvSpPr>
          <p:nvPr>
            <p:ph type="dt" idx="11"/>
          </p:nvPr>
        </p:nvSpPr>
        <p:spPr/>
        <p:txBody>
          <a:bodyPr/>
          <a:lstStyle/>
          <a:p>
            <a:fld id="{BD0C014B-F0A9-4A11-96B5-487926E876D3}" type="datetime1">
              <a:rPr lang="de-DE" smtClean="0"/>
              <a:t>05/06/16</a:t>
            </a:fld>
            <a:endParaRPr lang="de-DE"/>
          </a:p>
        </p:txBody>
      </p:sp>
      <p:sp>
        <p:nvSpPr>
          <p:cNvPr id="6" name="Fußzeilenplatzhalter 5"/>
          <p:cNvSpPr>
            <a:spLocks noGrp="1"/>
          </p:cNvSpPr>
          <p:nvPr>
            <p:ph type="ftr" sz="quarter" idx="12"/>
          </p:nvPr>
        </p:nvSpPr>
        <p:spPr/>
        <p:txBody>
          <a:bodyPr/>
          <a:lstStyle/>
          <a:p>
            <a:r>
              <a:rPr lang="de-DE" smtClean="0"/>
              <a:t>Kalapa Academy GmbH</a:t>
            </a:r>
            <a:endParaRPr lang="de-DE"/>
          </a:p>
        </p:txBody>
      </p:sp>
      <p:sp>
        <p:nvSpPr>
          <p:cNvPr id="7" name="Foliennummernplatzhalter 6"/>
          <p:cNvSpPr>
            <a:spLocks noGrp="1"/>
          </p:cNvSpPr>
          <p:nvPr>
            <p:ph type="sldNum" sz="quarter" idx="13"/>
          </p:nvPr>
        </p:nvSpPr>
        <p:spPr/>
        <p:txBody>
          <a:bodyPr/>
          <a:lstStyle/>
          <a:p>
            <a:fld id="{092D6535-EBC5-4AA1-A874-E1E87B76DC48}" type="slidenum">
              <a:rPr lang="de-DE" smtClean="0"/>
              <a:t>7</a:t>
            </a:fld>
            <a:endParaRPr lang="de-DE"/>
          </a:p>
        </p:txBody>
      </p:sp>
    </p:spTree>
    <p:extLst>
      <p:ext uri="{BB962C8B-B14F-4D97-AF65-F5344CB8AC3E}">
        <p14:creationId xmlns:p14="http://schemas.microsoft.com/office/powerpoint/2010/main" val="77387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39BA872F-81D2-E245-B817-DD0D92B2481C}" type="datetimeFigureOut">
              <a:rPr lang="en-US" smtClean="0"/>
              <a:t>05/06/16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B9199-B925-5147-BEAA-AC8D8F350055}" type="slidenum">
              <a:rPr lang="en-US" smtClean="0"/>
              <a:t>‹#›</a:t>
            </a:fld>
            <a:endParaRPr lang="en-US"/>
          </a:p>
        </p:txBody>
      </p:sp>
    </p:spTree>
    <p:extLst>
      <p:ext uri="{BB962C8B-B14F-4D97-AF65-F5344CB8AC3E}">
        <p14:creationId xmlns:p14="http://schemas.microsoft.com/office/powerpoint/2010/main" val="503562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9BA872F-81D2-E245-B817-DD0D92B2481C}" type="datetimeFigureOut">
              <a:rPr lang="en-US" smtClean="0"/>
              <a:t>05/06/16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B9199-B925-5147-BEAA-AC8D8F350055}" type="slidenum">
              <a:rPr lang="en-US" smtClean="0"/>
              <a:t>‹#›</a:t>
            </a:fld>
            <a:endParaRPr lang="en-US"/>
          </a:p>
        </p:txBody>
      </p:sp>
    </p:spTree>
    <p:extLst>
      <p:ext uri="{BB962C8B-B14F-4D97-AF65-F5344CB8AC3E}">
        <p14:creationId xmlns:p14="http://schemas.microsoft.com/office/powerpoint/2010/main" val="4001454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9BA872F-81D2-E245-B817-DD0D92B2481C}" type="datetimeFigureOut">
              <a:rPr lang="en-US" smtClean="0"/>
              <a:t>05/06/16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B9199-B925-5147-BEAA-AC8D8F350055}" type="slidenum">
              <a:rPr lang="en-US" smtClean="0"/>
              <a:t>‹#›</a:t>
            </a:fld>
            <a:endParaRPr lang="en-US"/>
          </a:p>
        </p:txBody>
      </p:sp>
    </p:spTree>
    <p:extLst>
      <p:ext uri="{BB962C8B-B14F-4D97-AF65-F5344CB8AC3E}">
        <p14:creationId xmlns:p14="http://schemas.microsoft.com/office/powerpoint/2010/main" val="817235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60537" y="1268760"/>
            <a:ext cx="8229600" cy="4752528"/>
          </a:xfrm>
        </p:spPr>
        <p:txBody>
          <a:bodyPr>
            <a:noAutofit/>
          </a:bodyPr>
          <a:lstStyle>
            <a:lvl1pPr marL="252000" indent="-216000">
              <a:spcAft>
                <a:spcPts val="600"/>
              </a:spcAft>
              <a:buClr>
                <a:srgbClr val="E4282A"/>
              </a:buClr>
              <a:buFont typeface="Wingdings" panose="05000000000000000000" pitchFamily="2" charset="2"/>
              <a:buChar char="§"/>
              <a:defRPr sz="1800"/>
            </a:lvl1pPr>
            <a:lvl2pPr marL="684000" indent="-216000">
              <a:buClr>
                <a:srgbClr val="E4282A"/>
              </a:buClr>
              <a:buFont typeface="Arial" panose="020B0604020202020204" pitchFamily="34" charset="0"/>
              <a:buChar char="•"/>
              <a:defRPr sz="1600"/>
            </a:lvl2pPr>
          </a:lstStyle>
          <a:p>
            <a:pPr lvl="0"/>
            <a:r>
              <a:rPr lang="de-DE" dirty="0" smtClean="0"/>
              <a:t>Textmasterformat bearbeiten</a:t>
            </a:r>
          </a:p>
          <a:p>
            <a:pPr lvl="1"/>
            <a:r>
              <a:rPr lang="de-DE" dirty="0" smtClean="0"/>
              <a:t>Zweite Ebene</a:t>
            </a:r>
          </a:p>
        </p:txBody>
      </p:sp>
      <p:pic>
        <p:nvPicPr>
          <p:cNvPr id="14" name="Grafik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sp>
        <p:nvSpPr>
          <p:cNvPr id="23"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5A9491E6-328A-4718-8A35-080B2C1F9338}" type="datetime1">
              <a:rPr lang="de-DE" smtClean="0"/>
              <a:t>05/06/16</a:t>
            </a:fld>
            <a:endParaRPr lang="de-DE" dirty="0"/>
          </a:p>
        </p:txBody>
      </p:sp>
      <p:sp>
        <p:nvSpPr>
          <p:cNvPr id="24" name="Fußzeilenplatzhalter 8"/>
          <p:cNvSpPr>
            <a:spLocks noGrp="1"/>
          </p:cNvSpPr>
          <p:nvPr>
            <p:ph type="ftr" sz="quarter" idx="11"/>
          </p:nvPr>
        </p:nvSpPr>
        <p:spPr>
          <a:xfrm>
            <a:off x="5081645" y="6607308"/>
            <a:ext cx="2232249" cy="285155"/>
          </a:xfrm>
          <a:prstGeom prst="rect">
            <a:avLst/>
          </a:prstGeom>
        </p:spPr>
        <p:txBody>
          <a:bodyPr/>
          <a:lstStyle>
            <a:lvl1pPr algn="r">
              <a:defRPr>
                <a:solidFill>
                  <a:schemeClr val="bg1">
                    <a:lumMod val="50000"/>
                  </a:schemeClr>
                </a:solidFill>
              </a:defRPr>
            </a:lvl1pPr>
          </a:lstStyle>
          <a:p>
            <a:r>
              <a:rPr lang="de-DE" smtClean="0"/>
              <a:t>Mindfulness Introduction</a:t>
            </a:r>
            <a:endParaRPr lang="de-DE" dirty="0"/>
          </a:p>
        </p:txBody>
      </p:sp>
      <p:pic>
        <p:nvPicPr>
          <p:cNvPr id="25" name="Grafik 2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sp>
        <p:nvSpPr>
          <p:cNvPr id="47" name="Inhaltsplatzhalter 46"/>
          <p:cNvSpPr>
            <a:spLocks noGrp="1"/>
          </p:cNvSpPr>
          <p:nvPr>
            <p:ph sz="quarter" idx="13" hasCustomPrompt="1"/>
          </p:nvPr>
        </p:nvSpPr>
        <p:spPr>
          <a:xfrm>
            <a:off x="503560" y="6021288"/>
            <a:ext cx="8178486" cy="288503"/>
          </a:xfrm>
        </p:spPr>
        <p:txBody>
          <a:bodyPr>
            <a:normAutofit/>
          </a:bodyPr>
          <a:lstStyle>
            <a:lvl1pPr marL="0" indent="0">
              <a:buNone/>
              <a:defRPr sz="1000">
                <a:solidFill>
                  <a:schemeClr val="tx1">
                    <a:lumMod val="75000"/>
                    <a:lumOff val="25000"/>
                  </a:schemeClr>
                </a:solidFill>
              </a:defRPr>
            </a:lvl1pPr>
          </a:lstStyle>
          <a:p>
            <a:pPr lvl="0"/>
            <a:r>
              <a:rPr lang="de-DE" dirty="0" smtClean="0"/>
              <a:t>Quellenangabe</a:t>
            </a:r>
            <a:endParaRPr lang="de-DE" dirty="0"/>
          </a:p>
        </p:txBody>
      </p:sp>
      <p:sp>
        <p:nvSpPr>
          <p:cNvPr id="12" name="Titel 1"/>
          <p:cNvSpPr>
            <a:spLocks noGrp="1"/>
          </p:cNvSpPr>
          <p:nvPr>
            <p:ph type="title"/>
          </p:nvPr>
        </p:nvSpPr>
        <p:spPr>
          <a:xfrm>
            <a:off x="0" y="0"/>
            <a:ext cx="9133200" cy="836712"/>
          </a:xfrm>
          <a:noFill/>
        </p:spPr>
        <p:txBody>
          <a:bodyPr lIns="432000" tIns="180000" anchor="t" anchorCtr="0">
            <a:noAutofit/>
          </a:bodyPr>
          <a:lstStyle>
            <a:lvl1pPr algn="l">
              <a:defRPr sz="2400"/>
            </a:lvl1pPr>
          </a:lstStyle>
          <a:p>
            <a:r>
              <a:rPr lang="de-DE" smtClean="0"/>
              <a:t>Titelmasterformat durch Klicken bearbeiten</a:t>
            </a:r>
            <a:endParaRPr lang="de-DE" dirty="0"/>
          </a:p>
        </p:txBody>
      </p:sp>
      <p:cxnSp>
        <p:nvCxnSpPr>
          <p:cNvPr id="15" name="Gerade Verbindung 14"/>
          <p:cNvCxnSpPr/>
          <p:nvPr/>
        </p:nvCxnSpPr>
        <p:spPr>
          <a:xfrm>
            <a:off x="0" y="836710"/>
            <a:ext cx="9144000" cy="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8811020" y="761908"/>
            <a:ext cx="153468" cy="149605"/>
          </a:xfrm>
          <a:prstGeom prst="ellipse">
            <a:avLst/>
          </a:prstGeom>
          <a:ln>
            <a:solidFill>
              <a:srgbClr val="E42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p:cNvCxnSpPr/>
          <p:nvPr/>
        </p:nvCxnSpPr>
        <p:spPr>
          <a:xfrm>
            <a:off x="0" y="6453336"/>
            <a:ext cx="9149408" cy="0"/>
          </a:xfrm>
          <a:prstGeom prst="line">
            <a:avLst/>
          </a:prstGeom>
          <a:ln w="28575">
            <a:solidFill>
              <a:srgbClr val="E4282A"/>
            </a:solidFill>
          </a:ln>
        </p:spPr>
        <p:style>
          <a:lnRef idx="1">
            <a:schemeClr val="accent1"/>
          </a:lnRef>
          <a:fillRef idx="0">
            <a:schemeClr val="accent1"/>
          </a:fillRef>
          <a:effectRef idx="0">
            <a:schemeClr val="accent1"/>
          </a:effectRef>
          <a:fontRef idx="minor">
            <a:schemeClr val="tx1"/>
          </a:fontRef>
        </p:style>
      </p:cxnSp>
      <p:sp>
        <p:nvSpPr>
          <p:cNvPr id="5" name="Textplatzhalter 4"/>
          <p:cNvSpPr>
            <a:spLocks noGrp="1"/>
          </p:cNvSpPr>
          <p:nvPr>
            <p:ph type="body" sz="quarter" idx="14" hasCustomPrompt="1"/>
          </p:nvPr>
        </p:nvSpPr>
        <p:spPr>
          <a:xfrm>
            <a:off x="3121" y="479176"/>
            <a:ext cx="8678923" cy="357535"/>
          </a:xfrm>
        </p:spPr>
        <p:txBody>
          <a:bodyPr vert="horz" lIns="432000" tIns="45720" rIns="91440" bIns="45720" rtlCol="0" anchor="b" anchorCtr="0">
            <a:noAutofit/>
          </a:bodyPr>
          <a:lstStyle>
            <a:lvl1pPr marL="342900" indent="-342900">
              <a:buNone/>
              <a:defRPr lang="de-DE" sz="1600" dirty="0">
                <a:solidFill>
                  <a:schemeClr val="bg1">
                    <a:lumMod val="50000"/>
                  </a:schemeClr>
                </a:solidFill>
              </a:defRPr>
            </a:lvl1pPr>
          </a:lstStyle>
          <a:p>
            <a:pPr marL="0" lvl="0" indent="0"/>
            <a:r>
              <a:rPr lang="de-DE" dirty="0" smtClean="0"/>
              <a:t>Untertitel</a:t>
            </a:r>
            <a:endParaRPr lang="de-DE" dirty="0"/>
          </a:p>
        </p:txBody>
      </p:sp>
      <p:cxnSp>
        <p:nvCxnSpPr>
          <p:cNvPr id="7" name="Gerade Verbindung 6"/>
          <p:cNvCxnSpPr/>
          <p:nvPr/>
        </p:nvCxnSpPr>
        <p:spPr>
          <a:xfrm>
            <a:off x="7308304" y="6669243"/>
            <a:ext cx="0" cy="135170"/>
          </a:xfrm>
          <a:prstGeom prst="line">
            <a:avLst/>
          </a:prstGeom>
          <a:ln>
            <a:solidFill>
              <a:srgbClr val="E4282A"/>
            </a:solidFill>
          </a:ln>
        </p:spPr>
        <p:style>
          <a:lnRef idx="1">
            <a:schemeClr val="accent1"/>
          </a:lnRef>
          <a:fillRef idx="0">
            <a:schemeClr val="accent1"/>
          </a:fillRef>
          <a:effectRef idx="0">
            <a:schemeClr val="accent1"/>
          </a:effectRef>
          <a:fontRef idx="minor">
            <a:schemeClr val="tx1"/>
          </a:fontRef>
        </p:style>
      </p:cxnSp>
      <p:sp>
        <p:nvSpPr>
          <p:cNvPr id="19" name="Foliennummernplatzhalter 9"/>
          <p:cNvSpPr>
            <a:spLocks noGrp="1"/>
          </p:cNvSpPr>
          <p:nvPr>
            <p:ph type="sldNum" sz="quarter" idx="4"/>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E8C15B4A-03C9-4F41-A38D-6408B8F28B4C}" type="slidenum">
              <a:rPr lang="de-DE" smtClean="0"/>
              <a:t>‹#›</a:t>
            </a:fld>
            <a:endParaRPr lang="de-DE"/>
          </a:p>
        </p:txBody>
      </p:sp>
      <p:cxnSp>
        <p:nvCxnSpPr>
          <p:cNvPr id="20" name="Gerade Verbindung 19"/>
          <p:cNvCxnSpPr/>
          <p:nvPr/>
        </p:nvCxnSpPr>
        <p:spPr>
          <a:xfrm>
            <a:off x="8100392" y="6669243"/>
            <a:ext cx="0" cy="135170"/>
          </a:xfrm>
          <a:prstGeom prst="line">
            <a:avLst/>
          </a:prstGeom>
          <a:ln>
            <a:solidFill>
              <a:srgbClr val="E428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926737"/>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9BA872F-81D2-E245-B817-DD0D92B2481C}" type="datetimeFigureOut">
              <a:rPr lang="en-US" smtClean="0"/>
              <a:t>05/06/16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B9199-B925-5147-BEAA-AC8D8F350055}" type="slidenum">
              <a:rPr lang="en-US" smtClean="0"/>
              <a:t>‹#›</a:t>
            </a:fld>
            <a:endParaRPr lang="en-US"/>
          </a:p>
        </p:txBody>
      </p:sp>
    </p:spTree>
    <p:extLst>
      <p:ext uri="{BB962C8B-B14F-4D97-AF65-F5344CB8AC3E}">
        <p14:creationId xmlns:p14="http://schemas.microsoft.com/office/powerpoint/2010/main" val="4207713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9BA872F-81D2-E245-B817-DD0D92B2481C}" type="datetimeFigureOut">
              <a:rPr lang="en-US" smtClean="0"/>
              <a:t>05/06/16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B9199-B925-5147-BEAA-AC8D8F350055}" type="slidenum">
              <a:rPr lang="en-US" smtClean="0"/>
              <a:t>‹#›</a:t>
            </a:fld>
            <a:endParaRPr lang="en-US"/>
          </a:p>
        </p:txBody>
      </p:sp>
    </p:spTree>
    <p:extLst>
      <p:ext uri="{BB962C8B-B14F-4D97-AF65-F5344CB8AC3E}">
        <p14:creationId xmlns:p14="http://schemas.microsoft.com/office/powerpoint/2010/main" val="282841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39BA872F-81D2-E245-B817-DD0D92B2481C}" type="datetimeFigureOut">
              <a:rPr lang="en-US" smtClean="0"/>
              <a:t>05/06/16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B9199-B925-5147-BEAA-AC8D8F350055}" type="slidenum">
              <a:rPr lang="en-US" smtClean="0"/>
              <a:t>‹#›</a:t>
            </a:fld>
            <a:endParaRPr lang="en-US"/>
          </a:p>
        </p:txBody>
      </p:sp>
    </p:spTree>
    <p:extLst>
      <p:ext uri="{BB962C8B-B14F-4D97-AF65-F5344CB8AC3E}">
        <p14:creationId xmlns:p14="http://schemas.microsoft.com/office/powerpoint/2010/main" val="332382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39BA872F-81D2-E245-B817-DD0D92B2481C}" type="datetimeFigureOut">
              <a:rPr lang="en-US" smtClean="0"/>
              <a:t>05/06/16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7B9199-B925-5147-BEAA-AC8D8F350055}" type="slidenum">
              <a:rPr lang="en-US" smtClean="0"/>
              <a:t>‹#›</a:t>
            </a:fld>
            <a:endParaRPr lang="en-US"/>
          </a:p>
        </p:txBody>
      </p:sp>
    </p:spTree>
    <p:extLst>
      <p:ext uri="{BB962C8B-B14F-4D97-AF65-F5344CB8AC3E}">
        <p14:creationId xmlns:p14="http://schemas.microsoft.com/office/powerpoint/2010/main" val="3630739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39BA872F-81D2-E245-B817-DD0D92B2481C}" type="datetimeFigureOut">
              <a:rPr lang="en-US" smtClean="0"/>
              <a:t>05/06/16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7B9199-B925-5147-BEAA-AC8D8F350055}" type="slidenum">
              <a:rPr lang="en-US" smtClean="0"/>
              <a:t>‹#›</a:t>
            </a:fld>
            <a:endParaRPr lang="en-US"/>
          </a:p>
        </p:txBody>
      </p:sp>
    </p:spTree>
    <p:extLst>
      <p:ext uri="{BB962C8B-B14F-4D97-AF65-F5344CB8AC3E}">
        <p14:creationId xmlns:p14="http://schemas.microsoft.com/office/powerpoint/2010/main" val="64078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BA872F-81D2-E245-B817-DD0D92B2481C}" type="datetimeFigureOut">
              <a:rPr lang="en-US" smtClean="0"/>
              <a:t>05/06/16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7B9199-B925-5147-BEAA-AC8D8F350055}" type="slidenum">
              <a:rPr lang="en-US" smtClean="0"/>
              <a:t>‹#›</a:t>
            </a:fld>
            <a:endParaRPr lang="en-US"/>
          </a:p>
        </p:txBody>
      </p:sp>
    </p:spTree>
    <p:extLst>
      <p:ext uri="{BB962C8B-B14F-4D97-AF65-F5344CB8AC3E}">
        <p14:creationId xmlns:p14="http://schemas.microsoft.com/office/powerpoint/2010/main" val="7605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9BA872F-81D2-E245-B817-DD0D92B2481C}" type="datetimeFigureOut">
              <a:rPr lang="en-US" smtClean="0"/>
              <a:t>05/06/16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B9199-B925-5147-BEAA-AC8D8F350055}" type="slidenum">
              <a:rPr lang="en-US" smtClean="0"/>
              <a:t>‹#›</a:t>
            </a:fld>
            <a:endParaRPr lang="en-US"/>
          </a:p>
        </p:txBody>
      </p:sp>
    </p:spTree>
    <p:extLst>
      <p:ext uri="{BB962C8B-B14F-4D97-AF65-F5344CB8AC3E}">
        <p14:creationId xmlns:p14="http://schemas.microsoft.com/office/powerpoint/2010/main" val="2401501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9BA872F-81D2-E245-B817-DD0D92B2481C}" type="datetimeFigureOut">
              <a:rPr lang="en-US" smtClean="0"/>
              <a:t>05/06/16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B9199-B925-5147-BEAA-AC8D8F350055}" type="slidenum">
              <a:rPr lang="en-US" smtClean="0"/>
              <a:t>‹#›</a:t>
            </a:fld>
            <a:endParaRPr lang="en-US"/>
          </a:p>
        </p:txBody>
      </p:sp>
    </p:spTree>
    <p:extLst>
      <p:ext uri="{BB962C8B-B14F-4D97-AF65-F5344CB8AC3E}">
        <p14:creationId xmlns:p14="http://schemas.microsoft.com/office/powerpoint/2010/main" val="30526261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BA872F-81D2-E245-B817-DD0D92B2481C}" type="datetimeFigureOut">
              <a:rPr lang="en-US" smtClean="0"/>
              <a:t>05/06/16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B9199-B925-5147-BEAA-AC8D8F350055}" type="slidenum">
              <a:rPr lang="en-US" smtClean="0"/>
              <a:t>‹#›</a:t>
            </a:fld>
            <a:endParaRPr lang="en-US"/>
          </a:p>
        </p:txBody>
      </p:sp>
    </p:spTree>
    <p:extLst>
      <p:ext uri="{BB962C8B-B14F-4D97-AF65-F5344CB8AC3E}">
        <p14:creationId xmlns:p14="http://schemas.microsoft.com/office/powerpoint/2010/main" val="2780000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2.xml"/><Relationship Id="rId5"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5123"/>
          </a:xfrm>
          <a:ln>
            <a:solidFill>
              <a:srgbClr val="4F81BD"/>
            </a:solidFill>
          </a:ln>
        </p:spPr>
        <p:txBody>
          <a:bodyPr>
            <a:normAutofit/>
          </a:bodyPr>
          <a:lstStyle/>
          <a:p>
            <a:pPr algn="l"/>
            <a:r>
              <a:rPr lang="en-US" sz="2400" dirty="0" smtClean="0"/>
              <a:t>     </a:t>
            </a:r>
            <a:r>
              <a:rPr lang="en-US" sz="2400" b="1" dirty="0" smtClean="0">
                <a:solidFill>
                  <a:srgbClr val="000090"/>
                </a:solidFill>
              </a:rPr>
              <a:t>Welcome!</a:t>
            </a:r>
            <a:endParaRPr lang="en-US" sz="2400" b="1" dirty="0">
              <a:solidFill>
                <a:srgbClr val="000090"/>
              </a:solidFill>
            </a:endParaRPr>
          </a:p>
        </p:txBody>
      </p:sp>
      <p:pic>
        <p:nvPicPr>
          <p:cNvPr id="4" name="Content Placeholder 3" descr="Mosque sky pan.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0659" r="15549" b="26764"/>
          <a:stretch/>
        </p:blipFill>
        <p:spPr>
          <a:xfrm>
            <a:off x="457201" y="1187293"/>
            <a:ext cx="8229599" cy="4431642"/>
          </a:xfrm>
        </p:spPr>
      </p:pic>
      <p:sp>
        <p:nvSpPr>
          <p:cNvPr id="5" name="Rectangle 4"/>
          <p:cNvSpPr/>
          <p:nvPr/>
        </p:nvSpPr>
        <p:spPr>
          <a:xfrm>
            <a:off x="2705754" y="2319364"/>
            <a:ext cx="3520242" cy="584776"/>
          </a:xfrm>
          <a:prstGeom prst="rect">
            <a:avLst/>
          </a:prstGeom>
        </p:spPr>
        <p:txBody>
          <a:bodyPr wrap="square">
            <a:spAutoFit/>
          </a:bodyPr>
          <a:lstStyle/>
          <a:p>
            <a:pPr algn="ctr"/>
            <a:r>
              <a:rPr lang="en-US" sz="3200" dirty="0" smtClean="0">
                <a:solidFill>
                  <a:schemeClr val="bg1"/>
                </a:solidFill>
              </a:rPr>
              <a:t>Mindful Leadership</a:t>
            </a:r>
            <a:endParaRPr lang="en-US" sz="3200" dirty="0">
              <a:solidFill>
                <a:schemeClr val="bg1"/>
              </a:solidFill>
            </a:endParaRPr>
          </a:p>
        </p:txBody>
      </p:sp>
    </p:spTree>
    <p:extLst>
      <p:ext uri="{BB962C8B-B14F-4D97-AF65-F5344CB8AC3E}">
        <p14:creationId xmlns:p14="http://schemas.microsoft.com/office/powerpoint/2010/main" val="4437668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BRAINS CHANGE</a:t>
            </a:r>
            <a:endParaRPr lang="en-US" dirty="0"/>
          </a:p>
        </p:txBody>
      </p:sp>
      <p:pic>
        <p:nvPicPr>
          <p:cNvPr id="4" name="Content Placeholder 3" descr="big-data-brain.jpg"/>
          <p:cNvPicPr>
            <a:picLocks noGrp="1" noChangeAspect="1"/>
          </p:cNvPicPr>
          <p:nvPr>
            <p:ph idx="1"/>
          </p:nvPr>
        </p:nvPicPr>
        <p:blipFill>
          <a:blip r:embed="rId2">
            <a:extLst>
              <a:ext uri="{28A0092B-C50C-407E-A947-70E740481C1C}">
                <a14:useLocalDpi xmlns:a14="http://schemas.microsoft.com/office/drawing/2010/main" val="0"/>
              </a:ext>
            </a:extLst>
          </a:blip>
          <a:srcRect t="12241" b="12241"/>
          <a:stretch>
            <a:fillRect/>
          </a:stretch>
        </p:blipFill>
        <p:spPr/>
      </p:pic>
    </p:spTree>
    <p:extLst>
      <p:ext uri="{BB962C8B-B14F-4D97-AF65-F5344CB8AC3E}">
        <p14:creationId xmlns:p14="http://schemas.microsoft.com/office/powerpoint/2010/main" val="265482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BRAINS CHANGE</a:t>
            </a:r>
            <a:endParaRPr lang="en-US" dirty="0"/>
          </a:p>
        </p:txBody>
      </p:sp>
      <p:pic>
        <p:nvPicPr>
          <p:cNvPr id="4" name="Content Placeholder 3" descr="big-data-brain.jpg"/>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12241" b="12241"/>
          <a:stretch>
            <a:fillRect/>
          </a:stretch>
        </p:blipFill>
        <p:spPr>
          <a:xfrm>
            <a:off x="343034" y="1417638"/>
            <a:ext cx="8343766" cy="4708525"/>
          </a:xfrm>
        </p:spPr>
      </p:pic>
      <p:sp>
        <p:nvSpPr>
          <p:cNvPr id="3" name="Rectangle 2"/>
          <p:cNvSpPr/>
          <p:nvPr/>
        </p:nvSpPr>
        <p:spPr>
          <a:xfrm>
            <a:off x="799164" y="2910860"/>
            <a:ext cx="7593486" cy="923330"/>
          </a:xfrm>
          <a:prstGeom prst="rect">
            <a:avLst/>
          </a:prstGeom>
        </p:spPr>
        <p:txBody>
          <a:bodyPr wrap="square">
            <a:spAutoFit/>
          </a:bodyPr>
          <a:lstStyle/>
          <a:p>
            <a:pPr algn="ctr"/>
            <a:r>
              <a:rPr lang="en-US" sz="5400" dirty="0">
                <a:solidFill>
                  <a:srgbClr val="21FF2D"/>
                </a:solidFill>
                <a:latin typeface="Avenir Black"/>
                <a:cs typeface="Avenir Black"/>
              </a:rPr>
              <a:t>NEUROPLASTICITY</a:t>
            </a:r>
            <a:endParaRPr lang="en-US" sz="5400" dirty="0">
              <a:solidFill>
                <a:srgbClr val="21FF2D"/>
              </a:solidFill>
              <a:latin typeface="Avenir Black"/>
              <a:cs typeface="Avenir Black"/>
            </a:endParaRPr>
          </a:p>
        </p:txBody>
      </p:sp>
    </p:spTree>
    <p:extLst>
      <p:ext uri="{BB962C8B-B14F-4D97-AF65-F5344CB8AC3E}">
        <p14:creationId xmlns:p14="http://schemas.microsoft.com/office/powerpoint/2010/main" val="3806547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BRAINS CHANGE</a:t>
            </a:r>
            <a:endParaRPr lang="en-US" dirty="0"/>
          </a:p>
        </p:txBody>
      </p:sp>
      <p:pic>
        <p:nvPicPr>
          <p:cNvPr id="4" name="Content Placeholder 3" descr="big-data-brain.jpg"/>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61000" contrast="40000"/>
                    </a14:imgEffect>
                  </a14:imgLayer>
                </a14:imgProps>
              </a:ext>
              <a:ext uri="{28A0092B-C50C-407E-A947-70E740481C1C}">
                <a14:useLocalDpi xmlns:a14="http://schemas.microsoft.com/office/drawing/2010/main" val="0"/>
              </a:ext>
            </a:extLst>
          </a:blip>
          <a:srcRect t="12241" b="12241"/>
          <a:stretch>
            <a:fillRect/>
          </a:stretch>
        </p:blipFill>
        <p:spPr>
          <a:xfrm>
            <a:off x="343034" y="1417638"/>
            <a:ext cx="8343766" cy="4708525"/>
          </a:xfrm>
        </p:spPr>
      </p:pic>
      <p:sp>
        <p:nvSpPr>
          <p:cNvPr id="3" name="Rectangle 2"/>
          <p:cNvSpPr/>
          <p:nvPr/>
        </p:nvSpPr>
        <p:spPr>
          <a:xfrm>
            <a:off x="799164" y="2910860"/>
            <a:ext cx="7593486" cy="923330"/>
          </a:xfrm>
          <a:prstGeom prst="rect">
            <a:avLst/>
          </a:prstGeom>
        </p:spPr>
        <p:txBody>
          <a:bodyPr wrap="square">
            <a:spAutoFit/>
          </a:bodyPr>
          <a:lstStyle/>
          <a:p>
            <a:pPr algn="ctr"/>
            <a:r>
              <a:rPr lang="en-US" sz="5400" dirty="0" smtClean="0">
                <a:solidFill>
                  <a:srgbClr val="21FF2D"/>
                </a:solidFill>
                <a:latin typeface="Avenir Black"/>
                <a:cs typeface="Avenir Black"/>
              </a:rPr>
              <a:t>NEURO  PLASTICITY</a:t>
            </a:r>
            <a:endParaRPr lang="en-US" sz="5400" dirty="0">
              <a:solidFill>
                <a:srgbClr val="21FF2D"/>
              </a:solidFill>
              <a:latin typeface="Avenir Black"/>
              <a:cs typeface="Avenir Black"/>
            </a:endParaRPr>
          </a:p>
        </p:txBody>
      </p:sp>
    </p:spTree>
    <p:extLst>
      <p:ext uri="{BB962C8B-B14F-4D97-AF65-F5344CB8AC3E}">
        <p14:creationId xmlns:p14="http://schemas.microsoft.com/office/powerpoint/2010/main" val="2190724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BRAINS CHANGE</a:t>
            </a:r>
            <a:endParaRPr lang="en-US" dirty="0"/>
          </a:p>
        </p:txBody>
      </p:sp>
      <p:pic>
        <p:nvPicPr>
          <p:cNvPr id="4" name="Content Placeholder 3" descr="big-data-brain.jpg"/>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56000" contrast="40000"/>
                    </a14:imgEffect>
                  </a14:imgLayer>
                </a14:imgProps>
              </a:ext>
              <a:ext uri="{28A0092B-C50C-407E-A947-70E740481C1C}">
                <a14:useLocalDpi xmlns:a14="http://schemas.microsoft.com/office/drawing/2010/main" val="0"/>
              </a:ext>
            </a:extLst>
          </a:blip>
          <a:srcRect t="12241" b="12241"/>
          <a:stretch>
            <a:fillRect/>
          </a:stretch>
        </p:blipFill>
        <p:spPr>
          <a:xfrm>
            <a:off x="343034" y="1417638"/>
            <a:ext cx="8343766" cy="4708525"/>
          </a:xfrm>
        </p:spPr>
      </p:pic>
      <p:sp>
        <p:nvSpPr>
          <p:cNvPr id="3" name="Rectangle 2"/>
          <p:cNvSpPr/>
          <p:nvPr/>
        </p:nvSpPr>
        <p:spPr>
          <a:xfrm>
            <a:off x="799164" y="2910860"/>
            <a:ext cx="7593486" cy="923330"/>
          </a:xfrm>
          <a:prstGeom prst="rect">
            <a:avLst/>
          </a:prstGeom>
        </p:spPr>
        <p:txBody>
          <a:bodyPr wrap="square">
            <a:spAutoFit/>
          </a:bodyPr>
          <a:lstStyle/>
          <a:p>
            <a:pPr algn="ctr"/>
            <a:r>
              <a:rPr lang="en-US" sz="5400" dirty="0" smtClean="0">
                <a:solidFill>
                  <a:srgbClr val="21FF2D"/>
                </a:solidFill>
                <a:latin typeface="Avenir Black"/>
                <a:cs typeface="Avenir Black"/>
              </a:rPr>
              <a:t>NEURO PLASTICITY</a:t>
            </a:r>
            <a:endParaRPr lang="en-US" sz="5400" dirty="0">
              <a:solidFill>
                <a:srgbClr val="21FF2D"/>
              </a:solidFill>
              <a:latin typeface="Avenir Black"/>
              <a:cs typeface="Avenir Black"/>
            </a:endParaRPr>
          </a:p>
        </p:txBody>
      </p:sp>
    </p:spTree>
    <p:extLst>
      <p:ext uri="{BB962C8B-B14F-4D97-AF65-F5344CB8AC3E}">
        <p14:creationId xmlns:p14="http://schemas.microsoft.com/office/powerpoint/2010/main" val="2697062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9552" y="1412776"/>
            <a:ext cx="4133304" cy="3086200"/>
          </a:xfrm>
        </p:spPr>
      </p:pic>
      <p:sp>
        <p:nvSpPr>
          <p:cNvPr id="6" name="Datumsplatzhalter 5"/>
          <p:cNvSpPr>
            <a:spLocks noGrp="1"/>
          </p:cNvSpPr>
          <p:nvPr>
            <p:ph type="dt" sz="half" idx="10"/>
          </p:nvPr>
        </p:nvSpPr>
        <p:spPr/>
        <p:txBody>
          <a:bodyPr/>
          <a:lstStyle/>
          <a:p>
            <a:fld id="{9DCA1A83-2B1F-40F3-8293-202CBE0D9778}" type="datetime1">
              <a:rPr lang="de-DE" smtClean="0"/>
              <a:t>05/06/16</a:t>
            </a:fld>
            <a:endParaRPr lang="de-DE" dirty="0"/>
          </a:p>
        </p:txBody>
      </p:sp>
      <p:sp>
        <p:nvSpPr>
          <p:cNvPr id="7" name="Fußzeilenplatzhalter 6"/>
          <p:cNvSpPr>
            <a:spLocks noGrp="1"/>
          </p:cNvSpPr>
          <p:nvPr>
            <p:ph type="ftr" sz="quarter" idx="11"/>
          </p:nvPr>
        </p:nvSpPr>
        <p:spPr/>
        <p:txBody>
          <a:bodyPr/>
          <a:lstStyle/>
          <a:p>
            <a:r>
              <a:rPr lang="de-DE" smtClean="0"/>
              <a:t>WorkingMind - slowing down day</a:t>
            </a:r>
            <a:endParaRPr lang="de-DE"/>
          </a:p>
        </p:txBody>
      </p:sp>
      <p:sp>
        <p:nvSpPr>
          <p:cNvPr id="2" name="Titel 1"/>
          <p:cNvSpPr>
            <a:spLocks noGrp="1"/>
          </p:cNvSpPr>
          <p:nvPr>
            <p:ph type="title"/>
          </p:nvPr>
        </p:nvSpPr>
        <p:spPr/>
        <p:txBody>
          <a:bodyPr>
            <a:noAutofit/>
          </a:bodyPr>
          <a:lstStyle/>
          <a:p>
            <a:r>
              <a:rPr lang="en-US" dirty="0" smtClean="0"/>
              <a:t>N</a:t>
            </a:r>
            <a:r>
              <a:rPr lang="en-US" dirty="0" smtClean="0">
                <a:latin typeface="+mj-lt"/>
              </a:rPr>
              <a:t>ew </a:t>
            </a:r>
            <a:r>
              <a:rPr lang="en-US" dirty="0" smtClean="0">
                <a:latin typeface="+mj-lt"/>
              </a:rPr>
              <a:t>pathways are always being created</a:t>
            </a:r>
            <a:endParaRPr lang="en-US" dirty="0">
              <a:latin typeface="+mj-lt"/>
            </a:endParaRPr>
          </a:p>
        </p:txBody>
      </p:sp>
      <p:sp>
        <p:nvSpPr>
          <p:cNvPr id="8" name="Foliennummernplatzhalter 7"/>
          <p:cNvSpPr>
            <a:spLocks noGrp="1"/>
          </p:cNvSpPr>
          <p:nvPr>
            <p:ph type="sldNum" sz="quarter" idx="4"/>
          </p:nvPr>
        </p:nvSpPr>
        <p:spPr/>
        <p:txBody>
          <a:bodyPr/>
          <a:lstStyle/>
          <a:p>
            <a:fld id="{9F92BBFD-791D-4A65-B093-AD2158F34506}" type="slidenum">
              <a:rPr lang="de-DE" smtClean="0"/>
              <a:pPr/>
              <a:t>6</a:t>
            </a:fld>
            <a:endParaRPr lang="de-DE" dirty="0"/>
          </a:p>
        </p:txBody>
      </p:sp>
      <p:sp>
        <p:nvSpPr>
          <p:cNvPr id="14" name="Textfeld 13"/>
          <p:cNvSpPr txBox="1"/>
          <p:nvPr/>
        </p:nvSpPr>
        <p:spPr>
          <a:xfrm>
            <a:off x="5004048" y="1412776"/>
            <a:ext cx="3688703" cy="2723823"/>
          </a:xfrm>
          <a:prstGeom prst="rect">
            <a:avLst/>
          </a:prstGeom>
          <a:noFill/>
        </p:spPr>
        <p:txBody>
          <a:bodyPr wrap="square" rtlCol="0">
            <a:spAutoFit/>
          </a:bodyPr>
          <a:lstStyle/>
          <a:p>
            <a:pPr marL="0" lvl="1"/>
            <a:r>
              <a:rPr lang="en-US" sz="1900" b="1" dirty="0" smtClean="0"/>
              <a:t>New networks of neurons are being created.</a:t>
            </a:r>
          </a:p>
          <a:p>
            <a:pPr marL="0" lvl="1"/>
            <a:endParaRPr lang="en-US" sz="1900" b="1" dirty="0"/>
          </a:p>
          <a:p>
            <a:pPr marL="0" lvl="1"/>
            <a:r>
              <a:rPr lang="en-US" sz="1900" b="1" dirty="0" smtClean="0"/>
              <a:t>Some networks ar</a:t>
            </a:r>
            <a:r>
              <a:rPr lang="en-US" sz="1900" b="1" dirty="0" smtClean="0"/>
              <a:t>e being strengthened.</a:t>
            </a:r>
          </a:p>
          <a:p>
            <a:pPr marL="0" lvl="1"/>
            <a:endParaRPr lang="en-US" sz="1900" b="1" dirty="0"/>
          </a:p>
          <a:p>
            <a:pPr marL="0" lvl="1"/>
            <a:r>
              <a:rPr lang="en-US" sz="1900" b="1" dirty="0" smtClean="0"/>
              <a:t>Some are being</a:t>
            </a:r>
            <a:r>
              <a:rPr lang="en-US" sz="1900" b="1" dirty="0" smtClean="0"/>
              <a:t> neglected.</a:t>
            </a:r>
          </a:p>
          <a:p>
            <a:pPr marL="0" lvl="1"/>
            <a:endParaRPr lang="en-US" sz="1900" b="1" dirty="0"/>
          </a:p>
          <a:p>
            <a:pPr marL="0" lvl="1"/>
            <a:r>
              <a:rPr lang="en-US" sz="1900" b="1" dirty="0" smtClean="0"/>
              <a:t>Some are being erased.</a:t>
            </a:r>
            <a:endParaRPr lang="en-US" b="1" dirty="0"/>
          </a:p>
        </p:txBody>
      </p:sp>
    </p:spTree>
    <p:extLst>
      <p:ext uri="{BB962C8B-B14F-4D97-AF65-F5344CB8AC3E}">
        <p14:creationId xmlns:p14="http://schemas.microsoft.com/office/powerpoint/2010/main" val="3675051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Neuroplasticit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60375" y="1330325"/>
            <a:ext cx="8229600" cy="4629150"/>
          </a:xfrm>
        </p:spPr>
      </p:pic>
      <p:sp>
        <p:nvSpPr>
          <p:cNvPr id="3" name="Datumsplatzhalter 2"/>
          <p:cNvSpPr>
            <a:spLocks noGrp="1"/>
          </p:cNvSpPr>
          <p:nvPr>
            <p:ph type="dt" sz="half" idx="10"/>
          </p:nvPr>
        </p:nvSpPr>
        <p:spPr/>
        <p:txBody>
          <a:bodyPr/>
          <a:lstStyle/>
          <a:p>
            <a:fld id="{166E1C93-41C3-4B38-976E-D052588FB273}" type="datetime1">
              <a:rPr lang="de-DE" smtClean="0"/>
              <a:t>05/06/16</a:t>
            </a:fld>
            <a:endParaRPr lang="de-DE"/>
          </a:p>
        </p:txBody>
      </p:sp>
      <p:sp>
        <p:nvSpPr>
          <p:cNvPr id="4" name="Fußzeilenplatzhalter 3"/>
          <p:cNvSpPr>
            <a:spLocks noGrp="1"/>
          </p:cNvSpPr>
          <p:nvPr>
            <p:ph type="ftr" sz="quarter" idx="11"/>
          </p:nvPr>
        </p:nvSpPr>
        <p:spPr/>
        <p:txBody>
          <a:bodyPr/>
          <a:lstStyle/>
          <a:p>
            <a:r>
              <a:rPr lang="de-DE" smtClean="0"/>
              <a:t>WorkingMind - slowing down day</a:t>
            </a:r>
            <a:endParaRPr lang="de-DE"/>
          </a:p>
        </p:txBody>
      </p:sp>
      <p:sp>
        <p:nvSpPr>
          <p:cNvPr id="6" name="Titel 5"/>
          <p:cNvSpPr>
            <a:spLocks noGrp="1"/>
          </p:cNvSpPr>
          <p:nvPr>
            <p:ph type="title"/>
          </p:nvPr>
        </p:nvSpPr>
        <p:spPr/>
        <p:txBody>
          <a:bodyPr/>
          <a:lstStyle/>
          <a:p>
            <a:r>
              <a:rPr lang="en-GB" dirty="0" smtClean="0"/>
              <a:t>Neuroplasticity</a:t>
            </a:r>
            <a:endParaRPr lang="en-GB" dirty="0"/>
          </a:p>
        </p:txBody>
      </p:sp>
      <p:sp>
        <p:nvSpPr>
          <p:cNvPr id="8" name="Foliennummernplatzhalter 7"/>
          <p:cNvSpPr>
            <a:spLocks noGrp="1"/>
          </p:cNvSpPr>
          <p:nvPr>
            <p:ph type="sldNum" sz="quarter" idx="4"/>
          </p:nvPr>
        </p:nvSpPr>
        <p:spPr/>
        <p:txBody>
          <a:bodyPr/>
          <a:lstStyle/>
          <a:p>
            <a:fld id="{E8C15B4A-03C9-4F41-A38D-6408B8F28B4C}" type="slidenum">
              <a:rPr lang="de-DE" smtClean="0"/>
              <a:t>7</a:t>
            </a:fld>
            <a:endParaRPr lang="de-DE"/>
          </a:p>
        </p:txBody>
      </p:sp>
    </p:spTree>
    <p:extLst>
      <p:ext uri="{BB962C8B-B14F-4D97-AF65-F5344CB8AC3E}">
        <p14:creationId xmlns:p14="http://schemas.microsoft.com/office/powerpoint/2010/main" val="30943482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5531"/>
          </a:xfrm>
          <a:noFill/>
          <a:ln>
            <a:solidFill>
              <a:srgbClr val="4F81BD"/>
            </a:solidFill>
          </a:ln>
        </p:spPr>
        <p:txBody>
          <a:bodyPr>
            <a:normAutofit/>
          </a:bodyPr>
          <a:lstStyle/>
          <a:p>
            <a:pPr algn="l"/>
            <a:r>
              <a:rPr lang="en-US" sz="2800" dirty="0" smtClean="0"/>
              <a:t>        </a:t>
            </a:r>
            <a:r>
              <a:rPr lang="en-US" sz="2800" dirty="0" smtClean="0">
                <a:solidFill>
                  <a:srgbClr val="000090"/>
                </a:solidFill>
              </a:rPr>
              <a:t>Neuroplasticity</a:t>
            </a:r>
            <a:endParaRPr lang="en-US" sz="2800" dirty="0">
              <a:solidFill>
                <a:srgbClr val="000090"/>
              </a:solidFill>
            </a:endParaRPr>
          </a:p>
        </p:txBody>
      </p:sp>
      <p:sp>
        <p:nvSpPr>
          <p:cNvPr id="3" name="Content Placeholder 2"/>
          <p:cNvSpPr>
            <a:spLocks noGrp="1"/>
          </p:cNvSpPr>
          <p:nvPr>
            <p:ph idx="1"/>
          </p:nvPr>
        </p:nvSpPr>
        <p:spPr/>
        <p:txBody>
          <a:bodyPr/>
          <a:lstStyle/>
          <a:p>
            <a:pPr marL="0" indent="0" algn="ctr">
              <a:buNone/>
            </a:pPr>
            <a:endParaRPr lang="en-US" dirty="0" smtClean="0">
              <a:solidFill>
                <a:srgbClr val="FF0000"/>
              </a:solidFill>
            </a:endParaRPr>
          </a:p>
          <a:p>
            <a:pPr marL="0" indent="0" algn="ctr">
              <a:buNone/>
            </a:pPr>
            <a:r>
              <a:rPr lang="en-US" dirty="0" smtClean="0">
                <a:solidFill>
                  <a:srgbClr val="FF0000"/>
                </a:solidFill>
              </a:rPr>
              <a:t>CONVERSATION</a:t>
            </a:r>
            <a:endParaRPr lang="en-US" dirty="0">
              <a:solidFill>
                <a:srgbClr val="FF0000"/>
              </a:solidFill>
            </a:endParaRPr>
          </a:p>
        </p:txBody>
      </p:sp>
    </p:spTree>
    <p:extLst>
      <p:ext uri="{BB962C8B-B14F-4D97-AF65-F5344CB8AC3E}">
        <p14:creationId xmlns:p14="http://schemas.microsoft.com/office/powerpoint/2010/main" val="4245948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6993"/>
          </a:xfrm>
          <a:ln>
            <a:solidFill>
              <a:srgbClr val="4F81BD"/>
            </a:solidFill>
          </a:ln>
        </p:spPr>
        <p:txBody>
          <a:bodyPr>
            <a:normAutofit/>
          </a:bodyPr>
          <a:lstStyle/>
          <a:p>
            <a:pPr algn="l"/>
            <a:r>
              <a:rPr lang="en-US" sz="2800" dirty="0" smtClean="0">
                <a:solidFill>
                  <a:srgbClr val="FF0000"/>
                </a:solidFill>
              </a:rPr>
              <a:t>       Conversation</a:t>
            </a:r>
            <a:endParaRPr lang="en-US" sz="2800" dirty="0">
              <a:solidFill>
                <a:srgbClr val="FF0000"/>
              </a:solidFill>
            </a:endParaRPr>
          </a:p>
        </p:txBody>
      </p:sp>
      <p:pic>
        <p:nvPicPr>
          <p:cNvPr id="4" name="Content Placeholder 3" descr="big-data-brain.jpg"/>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53000" contrast="40000"/>
                    </a14:imgEffect>
                  </a14:imgLayer>
                </a14:imgProps>
              </a:ext>
              <a:ext uri="{28A0092B-C50C-407E-A947-70E740481C1C}">
                <a14:useLocalDpi xmlns:a14="http://schemas.microsoft.com/office/drawing/2010/main" val="0"/>
              </a:ext>
            </a:extLst>
          </a:blip>
          <a:srcRect t="12241" b="12241"/>
          <a:stretch>
            <a:fillRect/>
          </a:stretch>
        </p:blipFill>
        <p:spPr>
          <a:xfrm>
            <a:off x="457200" y="1398354"/>
            <a:ext cx="8229600" cy="4727809"/>
          </a:xfrm>
        </p:spPr>
      </p:pic>
      <p:sp>
        <p:nvSpPr>
          <p:cNvPr id="5" name="Rectangle 4"/>
          <p:cNvSpPr/>
          <p:nvPr/>
        </p:nvSpPr>
        <p:spPr>
          <a:xfrm>
            <a:off x="941871" y="2111800"/>
            <a:ext cx="7744929" cy="2308324"/>
          </a:xfrm>
          <a:prstGeom prst="rect">
            <a:avLst/>
          </a:prstGeom>
        </p:spPr>
        <p:txBody>
          <a:bodyPr wrap="square">
            <a:spAutoFit/>
          </a:bodyPr>
          <a:lstStyle/>
          <a:p>
            <a:pPr algn="ctr"/>
            <a:r>
              <a:rPr lang="en-US" sz="3600" dirty="0" smtClean="0">
                <a:solidFill>
                  <a:schemeClr val="bg1"/>
                </a:solidFill>
              </a:rPr>
              <a:t>Can you think of any change </a:t>
            </a:r>
          </a:p>
          <a:p>
            <a:pPr algn="ctr"/>
            <a:r>
              <a:rPr lang="en-US" sz="3600" dirty="0" smtClean="0">
                <a:solidFill>
                  <a:schemeClr val="bg1"/>
                </a:solidFill>
              </a:rPr>
              <a:t>in your habits or your way of thinking that you have gone through </a:t>
            </a:r>
          </a:p>
          <a:p>
            <a:pPr algn="ctr"/>
            <a:r>
              <a:rPr lang="en-US" sz="3600" dirty="0" smtClean="0">
                <a:solidFill>
                  <a:schemeClr val="bg1"/>
                </a:solidFill>
              </a:rPr>
              <a:t>in your own life? </a:t>
            </a:r>
            <a:endParaRPr lang="en-US" sz="3600" dirty="0">
              <a:solidFill>
                <a:schemeClr val="bg1"/>
              </a:solidFill>
            </a:endParaRPr>
          </a:p>
        </p:txBody>
      </p:sp>
    </p:spTree>
    <p:extLst>
      <p:ext uri="{BB962C8B-B14F-4D97-AF65-F5344CB8AC3E}">
        <p14:creationId xmlns:p14="http://schemas.microsoft.com/office/powerpoint/2010/main" val="3690629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TotalTime>
  <Words>619</Words>
  <Application>Microsoft Macintosh PowerPoint</Application>
  <PresentationFormat>On-screen Show (4:3)</PresentationFormat>
  <Paragraphs>52</Paragraphs>
  <Slides>9</Slides>
  <Notes>2</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     Welcome!</vt:lpstr>
      <vt:lpstr>OUR BRAINS CHANGE</vt:lpstr>
      <vt:lpstr>OUR BRAINS CHANGE</vt:lpstr>
      <vt:lpstr>OUR BRAINS CHANGE</vt:lpstr>
      <vt:lpstr>OUR BRAINS CHANGE</vt:lpstr>
      <vt:lpstr>New pathways are always being created</vt:lpstr>
      <vt:lpstr>Neuroplasticity</vt:lpstr>
      <vt:lpstr>        Neuroplasticity</vt:lpstr>
      <vt:lpstr>       Conversation</vt:lpstr>
    </vt:vector>
  </TitlesOfParts>
  <Company>Shambhala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Neuroplasticity: new pathways are always being created</dc:title>
  <dc:creator>Richard Reoch</dc:creator>
  <cp:lastModifiedBy>Richard Reoch</cp:lastModifiedBy>
  <cp:revision>4</cp:revision>
  <dcterms:created xsi:type="dcterms:W3CDTF">2016-05-31T21:13:27Z</dcterms:created>
  <dcterms:modified xsi:type="dcterms:W3CDTF">2016-06-05T15:29:38Z</dcterms:modified>
</cp:coreProperties>
</file>