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2" r:id="rId4"/>
    <p:sldId id="263" r:id="rId5"/>
    <p:sldId id="264" r:id="rId6"/>
    <p:sldId id="265" r:id="rId7"/>
    <p:sldId id="267" r:id="rId8"/>
    <p:sldId id="269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F05F-D1DC-FD45-BE5F-182DDF8C958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C51F-E0AE-9B41-8AC1-FF7F322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3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F05F-D1DC-FD45-BE5F-182DDF8C958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C51F-E0AE-9B41-8AC1-FF7F322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7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F05F-D1DC-FD45-BE5F-182DDF8C958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C51F-E0AE-9B41-8AC1-FF7F322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F05F-D1DC-FD45-BE5F-182DDF8C958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C51F-E0AE-9B41-8AC1-FF7F322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0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F05F-D1DC-FD45-BE5F-182DDF8C958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C51F-E0AE-9B41-8AC1-FF7F322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0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F05F-D1DC-FD45-BE5F-182DDF8C958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C51F-E0AE-9B41-8AC1-FF7F322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F05F-D1DC-FD45-BE5F-182DDF8C958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C51F-E0AE-9B41-8AC1-FF7F322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7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F05F-D1DC-FD45-BE5F-182DDF8C958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C51F-E0AE-9B41-8AC1-FF7F322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6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F05F-D1DC-FD45-BE5F-182DDF8C958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C51F-E0AE-9B41-8AC1-FF7F322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7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F05F-D1DC-FD45-BE5F-182DDF8C958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C51F-E0AE-9B41-8AC1-FF7F322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6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F05F-D1DC-FD45-BE5F-182DDF8C958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C51F-E0AE-9B41-8AC1-FF7F322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0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3F05F-D1DC-FD45-BE5F-182DDF8C9586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4C51F-E0AE-9B41-8AC1-FF7F322F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569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0090"/>
                </a:solidFill>
              </a:rPr>
              <a:t>        Assessing your mindfulness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blue&amp;white gr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30" b="17930"/>
          <a:stretch>
            <a:fillRect/>
          </a:stretch>
        </p:blipFill>
        <p:spPr>
          <a:xfrm>
            <a:off x="457200" y="1270128"/>
            <a:ext cx="8229600" cy="4856035"/>
          </a:xfrm>
        </p:spPr>
      </p:pic>
      <p:sp>
        <p:nvSpPr>
          <p:cNvPr id="5" name="Rectangle 4"/>
          <p:cNvSpPr/>
          <p:nvPr/>
        </p:nvSpPr>
        <p:spPr>
          <a:xfrm>
            <a:off x="1242438" y="2609284"/>
            <a:ext cx="6843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ATTENTION NETWORK TEST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49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Alerting network is measured by the time difference between responses when there</a:t>
            </a:r>
            <a:br>
              <a:rPr lang="en-US" dirty="0"/>
            </a:br>
            <a:r>
              <a:rPr lang="en-US" dirty="0" smtClean="0"/>
              <a:t>is </a:t>
            </a:r>
            <a:r>
              <a:rPr lang="en-US" dirty="0"/>
              <a:t>a prompt and no prompt.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Orienting network is measured by the time difference between responses when</a:t>
            </a:r>
            <a:br>
              <a:rPr lang="en-US" dirty="0"/>
            </a:br>
            <a:r>
              <a:rPr lang="en-US" dirty="0" smtClean="0"/>
              <a:t>there </a:t>
            </a:r>
            <a:r>
              <a:rPr lang="en-US" dirty="0"/>
              <a:t>is an orienting cue (up or down) and no cue.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Executive control network is measured by the time difference between responses</a:t>
            </a:r>
            <a:br>
              <a:rPr lang="en-US" dirty="0"/>
            </a:br>
            <a:r>
              <a:rPr lang="en-US" dirty="0"/>
              <a:t>when there are conflicting flankers and when not.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569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0090"/>
                </a:solidFill>
              </a:rPr>
              <a:t>        Three networks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blue&amp;white gr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30" b="17930"/>
          <a:stretch>
            <a:fillRect/>
          </a:stretch>
        </p:blipFill>
        <p:spPr>
          <a:xfrm>
            <a:off x="457200" y="1270128"/>
            <a:ext cx="8229600" cy="4856035"/>
          </a:xfrm>
        </p:spPr>
      </p:pic>
      <p:sp>
        <p:nvSpPr>
          <p:cNvPr id="3" name="Rectangle 2"/>
          <p:cNvSpPr/>
          <p:nvPr/>
        </p:nvSpPr>
        <p:spPr>
          <a:xfrm>
            <a:off x="2153560" y="1739524"/>
            <a:ext cx="4704441" cy="263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Alerting 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Orientation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Executive Control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6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541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0090"/>
                </a:solidFill>
              </a:rPr>
              <a:t>        The Attention Network Test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blue&amp;white gr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30" b="17930"/>
          <a:stretch>
            <a:fillRect/>
          </a:stretch>
        </p:blipFill>
        <p:spPr>
          <a:xfrm>
            <a:off x="457200" y="1270128"/>
            <a:ext cx="8229600" cy="4856035"/>
          </a:xfrm>
        </p:spPr>
      </p:pic>
      <p:pic>
        <p:nvPicPr>
          <p:cNvPr id="5" name="Picture 4" descr="Screen Shot 2016-05-27 at 23.13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28" y="1932804"/>
            <a:ext cx="6612534" cy="28163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993950" y="3659832"/>
            <a:ext cx="7275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Executive Control Network</a:t>
            </a:r>
          </a:p>
        </p:txBody>
      </p:sp>
    </p:spTree>
    <p:extLst>
      <p:ext uri="{BB962C8B-B14F-4D97-AF65-F5344CB8AC3E}">
        <p14:creationId xmlns:p14="http://schemas.microsoft.com/office/powerpoint/2010/main" val="46861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735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0090"/>
                </a:solidFill>
              </a:rPr>
              <a:t>        The Attention Network Test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blue&amp;white gr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30" b="17930"/>
          <a:stretch>
            <a:fillRect/>
          </a:stretch>
        </p:blipFill>
        <p:spPr>
          <a:xfrm>
            <a:off x="457200" y="1256322"/>
            <a:ext cx="8229600" cy="4790591"/>
          </a:xfrm>
        </p:spPr>
      </p:pic>
      <p:pic>
        <p:nvPicPr>
          <p:cNvPr id="5" name="Picture 4" descr="Screen Shot 2016-05-27 at 23.14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13" y="1830845"/>
            <a:ext cx="5839460" cy="31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5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541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0090"/>
                </a:solidFill>
              </a:rPr>
              <a:t>        The Attention Network Test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blue&amp;white gr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30" b="17930"/>
          <a:stretch>
            <a:fillRect/>
          </a:stretch>
        </p:blipFill>
        <p:spPr>
          <a:xfrm>
            <a:off x="457200" y="1201099"/>
            <a:ext cx="8229600" cy="4680145"/>
          </a:xfrm>
        </p:spPr>
      </p:pic>
      <p:pic>
        <p:nvPicPr>
          <p:cNvPr id="6" name="Picture 5" descr="Screen Shot 2016-05-27 at 23.14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72" y="1698105"/>
            <a:ext cx="6471584" cy="291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7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346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0090"/>
                </a:solidFill>
              </a:rPr>
              <a:t>        Attention Network Test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Screen Shot 2016-05-27 at 23.15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0" b="47250"/>
          <a:stretch>
            <a:fillRect/>
          </a:stretch>
        </p:blipFill>
        <p:spPr/>
      </p:pic>
      <p:pic>
        <p:nvPicPr>
          <p:cNvPr id="6" name="Picture 5" descr="blue&amp;white gri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00" y="1090653"/>
            <a:ext cx="8120800" cy="5480878"/>
          </a:xfrm>
          <a:prstGeom prst="rect">
            <a:avLst/>
          </a:prstGeom>
        </p:spPr>
      </p:pic>
      <p:pic>
        <p:nvPicPr>
          <p:cNvPr id="7" name="Picture 6" descr="Screen Shot 2016-05-27 at 23.15.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13" y="1500416"/>
            <a:ext cx="4666045" cy="464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0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648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0090"/>
                </a:solidFill>
              </a:rPr>
              <a:t>        Measuring Network Efficiency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blue&amp;white gr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30" b="17930"/>
          <a:stretch>
            <a:fillRect/>
          </a:stretch>
        </p:blipFill>
        <p:spPr>
          <a:xfrm>
            <a:off x="457200" y="1161144"/>
            <a:ext cx="8229600" cy="4965020"/>
          </a:xfrm>
        </p:spPr>
      </p:pic>
      <p:sp>
        <p:nvSpPr>
          <p:cNvPr id="5" name="Rectangle 4"/>
          <p:cNvSpPr/>
          <p:nvPr/>
        </p:nvSpPr>
        <p:spPr>
          <a:xfrm>
            <a:off x="1433286" y="1566952"/>
            <a:ext cx="6676571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ANT measures </a:t>
            </a:r>
            <a:r>
              <a:rPr lang="en-US" sz="2400" dirty="0">
                <a:solidFill>
                  <a:schemeClr val="bg1"/>
                </a:solidFill>
              </a:rPr>
              <a:t>the efficiency of our ability </a:t>
            </a:r>
            <a:r>
              <a:rPr lang="en-US" sz="2400" dirty="0" smtClean="0">
                <a:solidFill>
                  <a:schemeClr val="bg1"/>
                </a:solidFill>
              </a:rPr>
              <a:t>to: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sz="9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Be </a:t>
            </a:r>
            <a:r>
              <a:rPr lang="en-US" sz="2400" dirty="0">
                <a:solidFill>
                  <a:schemeClr val="bg1"/>
                </a:solidFill>
              </a:rPr>
              <a:t>aware of something happening and turn our attention </a:t>
            </a:r>
            <a:r>
              <a:rPr lang="en-US" sz="2400" dirty="0" smtClean="0">
                <a:solidFill>
                  <a:schemeClr val="bg1"/>
                </a:solidFill>
              </a:rPr>
              <a:t>to it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(Alerting Network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628650" lvl="1" indent="-171450">
              <a:buFont typeface="Arial"/>
              <a:buChar char="•"/>
            </a:pPr>
            <a:endParaRPr lang="en-US" sz="9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Place </a:t>
            </a:r>
            <a:r>
              <a:rPr lang="en-US" sz="2400" dirty="0">
                <a:solidFill>
                  <a:schemeClr val="bg1"/>
                </a:solidFill>
              </a:rPr>
              <a:t>a new event in context </a:t>
            </a:r>
            <a:r>
              <a:rPr lang="en-US" sz="2400" dirty="0" smtClean="0">
                <a:solidFill>
                  <a:srgbClr val="C3D69B"/>
                </a:solidFill>
              </a:rPr>
              <a:t>(Orienting Network</a:t>
            </a:r>
            <a:r>
              <a:rPr lang="en-US" sz="2400" dirty="0">
                <a:solidFill>
                  <a:srgbClr val="C3D69B"/>
                </a:solidFill>
              </a:rPr>
              <a:t>)</a:t>
            </a:r>
          </a:p>
          <a:p>
            <a:pPr marL="628650" lvl="1" indent="-171450">
              <a:buFont typeface="Arial"/>
              <a:buChar char="•"/>
            </a:pPr>
            <a:endParaRPr lang="en-US" sz="9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Plan </a:t>
            </a:r>
            <a:r>
              <a:rPr lang="en-US" sz="2400" dirty="0">
                <a:solidFill>
                  <a:schemeClr val="bg1"/>
                </a:solidFill>
              </a:rPr>
              <a:t>what do do about it </a:t>
            </a:r>
            <a:r>
              <a:rPr lang="en-US" sz="2400" dirty="0" smtClean="0">
                <a:solidFill>
                  <a:srgbClr val="C3D69B"/>
                </a:solidFill>
              </a:rPr>
              <a:t>(Executive </a:t>
            </a:r>
            <a:r>
              <a:rPr lang="en-US" sz="2400" dirty="0">
                <a:solidFill>
                  <a:srgbClr val="C3D69B"/>
                </a:solidFill>
              </a:rPr>
              <a:t>C</a:t>
            </a:r>
            <a:r>
              <a:rPr lang="en-US" sz="2400" dirty="0" smtClean="0">
                <a:solidFill>
                  <a:srgbClr val="C3D69B"/>
                </a:solidFill>
              </a:rPr>
              <a:t>ontrol Network</a:t>
            </a:r>
            <a:r>
              <a:rPr lang="en-US" sz="2400" dirty="0">
                <a:solidFill>
                  <a:srgbClr val="C3D69B"/>
                </a:solidFill>
              </a:rPr>
              <a:t>)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Assesses </a:t>
            </a:r>
            <a:r>
              <a:rPr lang="en-US" sz="2400" dirty="0">
                <a:solidFill>
                  <a:schemeClr val="bg1"/>
                </a:solidFill>
              </a:rPr>
              <a:t>these abilities at high speed (480 – 700 </a:t>
            </a:r>
            <a:r>
              <a:rPr lang="en-US" sz="2400" dirty="0" smtClean="0">
                <a:solidFill>
                  <a:schemeClr val="bg1"/>
                </a:solidFill>
              </a:rPr>
              <a:t>milliseconds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617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86932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1100" dirty="0">
                <a:solidFill>
                  <a:srgbClr val="000090"/>
                </a:solidFill>
              </a:rPr>
              <a:t> </a:t>
            </a:r>
            <a:r>
              <a:rPr lang="en-US" sz="1100" dirty="0" smtClean="0">
                <a:solidFill>
                  <a:srgbClr val="000090"/>
                </a:solidFill>
              </a:rPr>
              <a:t>    </a:t>
            </a:r>
            <a:r>
              <a:rPr lang="en-US" sz="2400" dirty="0" smtClean="0">
                <a:solidFill>
                  <a:srgbClr val="000090"/>
                </a:solidFill>
              </a:rPr>
              <a:t>The </a:t>
            </a:r>
            <a:r>
              <a:rPr lang="en-US" sz="2400" dirty="0">
                <a:solidFill>
                  <a:srgbClr val="000090"/>
                </a:solidFill>
              </a:rPr>
              <a:t>Attention Network </a:t>
            </a:r>
            <a:r>
              <a:rPr lang="en-US" sz="2400" dirty="0" smtClean="0">
                <a:solidFill>
                  <a:srgbClr val="000090"/>
                </a:solidFill>
              </a:rPr>
              <a:t>Test</a:t>
            </a:r>
            <a:br>
              <a:rPr lang="en-US" sz="2400" dirty="0" smtClean="0">
                <a:solidFill>
                  <a:srgbClr val="000090"/>
                </a:solidFill>
              </a:rPr>
            </a:br>
            <a:endParaRPr lang="en-US" sz="1000" dirty="0"/>
          </a:p>
        </p:txBody>
      </p:sp>
      <p:pic>
        <p:nvPicPr>
          <p:cNvPr id="4" name="Content Placeholder 3" descr="blue&amp;white gr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30" b="17930"/>
          <a:stretch>
            <a:fillRect/>
          </a:stretch>
        </p:blipFill>
        <p:spPr>
          <a:xfrm>
            <a:off x="497115" y="1179286"/>
            <a:ext cx="8229600" cy="4946878"/>
          </a:xfrm>
        </p:spPr>
      </p:pic>
      <p:sp>
        <p:nvSpPr>
          <p:cNvPr id="5" name="Rectangle 4"/>
          <p:cNvSpPr/>
          <p:nvPr/>
        </p:nvSpPr>
        <p:spPr>
          <a:xfrm>
            <a:off x="497115" y="1451430"/>
            <a:ext cx="822960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en-GB" sz="2200" dirty="0">
                <a:solidFill>
                  <a:srgbClr val="FFFFFF"/>
                </a:solidFill>
              </a:rPr>
              <a:t>Alerting network is measured by the time difference </a:t>
            </a:r>
            <a:r>
              <a:rPr lang="en-GB" sz="2200" dirty="0" smtClean="0">
                <a:solidFill>
                  <a:srgbClr val="FFFFFF"/>
                </a:solidFill>
              </a:rPr>
              <a:t>between responses </a:t>
            </a:r>
            <a:r>
              <a:rPr lang="en-GB" sz="2200" dirty="0">
                <a:solidFill>
                  <a:srgbClr val="FFFFFF"/>
                </a:solidFill>
              </a:rPr>
              <a:t>when there is a prompt and no prompt</a:t>
            </a:r>
            <a:r>
              <a:rPr lang="en-GB" sz="2200" dirty="0" smtClean="0">
                <a:solidFill>
                  <a:srgbClr val="FFFFFF"/>
                </a:solidFill>
              </a:rPr>
              <a:t>.</a:t>
            </a:r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endParaRPr lang="en-GB" sz="2200" dirty="0" smtClean="0">
              <a:solidFill>
                <a:srgbClr val="FFFFFF"/>
              </a:solidFill>
            </a:endParaRPr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en-GB" sz="2200" dirty="0" smtClean="0">
                <a:solidFill>
                  <a:srgbClr val="FFFFFF"/>
                </a:solidFill>
              </a:rPr>
              <a:t>Orienting </a:t>
            </a:r>
            <a:r>
              <a:rPr lang="en-GB" sz="2200" dirty="0">
                <a:solidFill>
                  <a:srgbClr val="FFFFFF"/>
                </a:solidFill>
              </a:rPr>
              <a:t>network is measured by the time difference between </a:t>
            </a:r>
            <a:r>
              <a:rPr lang="en-GB" sz="2200" dirty="0" smtClean="0">
                <a:solidFill>
                  <a:srgbClr val="FFFFFF"/>
                </a:solidFill>
              </a:rPr>
              <a:t>responses </a:t>
            </a:r>
            <a:r>
              <a:rPr lang="en-GB" sz="2200" dirty="0">
                <a:solidFill>
                  <a:srgbClr val="FFFFFF"/>
                </a:solidFill>
              </a:rPr>
              <a:t>when there is an orienting cue (up or down) and no cue</a:t>
            </a:r>
            <a:r>
              <a:rPr lang="en-GB" sz="2200" dirty="0" smtClean="0">
                <a:solidFill>
                  <a:srgbClr val="FFFFFF"/>
                </a:solidFill>
              </a:rPr>
              <a:t>.</a:t>
            </a:r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endParaRPr lang="en-GB" sz="2200" dirty="0" smtClean="0">
              <a:solidFill>
                <a:srgbClr val="FFFFFF"/>
              </a:solidFill>
            </a:endParaRPr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en-GB" sz="2200" dirty="0" smtClean="0">
                <a:solidFill>
                  <a:srgbClr val="FFFFFF"/>
                </a:solidFill>
              </a:rPr>
              <a:t>Executive </a:t>
            </a:r>
            <a:r>
              <a:rPr lang="en-GB" sz="2200" dirty="0">
                <a:solidFill>
                  <a:srgbClr val="FFFFFF"/>
                </a:solidFill>
              </a:rPr>
              <a:t>control network is measured by the time difference between responses when there are conflicting flankers and when </a:t>
            </a:r>
            <a:r>
              <a:rPr lang="en-GB" sz="2200" dirty="0">
                <a:solidFill>
                  <a:srgbClr val="FFFFFF"/>
                </a:solidFill>
              </a:rPr>
              <a:t>not</a:t>
            </a:r>
            <a:r>
              <a:rPr lang="en-GB" sz="2200" dirty="0" smtClean="0">
                <a:solidFill>
                  <a:srgbClr val="FFFFFF"/>
                </a:solidFill>
              </a:rPr>
              <a:t>.</a:t>
            </a:r>
            <a:endParaRPr lang="en-GB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19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0090"/>
                </a:solidFill>
              </a:rPr>
              <a:t>        Mindfulness and network efficiency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blue&amp;white gr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30" b="17930"/>
          <a:stretch>
            <a:fillRect/>
          </a:stretch>
        </p:blipFill>
        <p:spPr>
          <a:xfrm>
            <a:off x="457200" y="1106714"/>
            <a:ext cx="8229600" cy="5019449"/>
          </a:xfrm>
        </p:spPr>
      </p:pic>
      <p:sp>
        <p:nvSpPr>
          <p:cNvPr id="5" name="Rectangle 4"/>
          <p:cNvSpPr/>
          <p:nvPr/>
        </p:nvSpPr>
        <p:spPr>
          <a:xfrm>
            <a:off x="834571" y="1505858"/>
            <a:ext cx="7852229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“In </a:t>
            </a:r>
            <a:r>
              <a:rPr lang="en-GB" sz="2400" dirty="0">
                <a:solidFill>
                  <a:schemeClr val="bg1"/>
                </a:solidFill>
              </a:rPr>
              <a:t>general, anxiety inhibits </a:t>
            </a:r>
            <a:r>
              <a:rPr lang="en-GB" sz="2400" dirty="0" err="1">
                <a:solidFill>
                  <a:schemeClr val="bg1"/>
                </a:solidFill>
              </a:rPr>
              <a:t>attentional</a:t>
            </a:r>
            <a:r>
              <a:rPr lang="en-GB" sz="2400" dirty="0">
                <a:solidFill>
                  <a:schemeClr val="bg1"/>
                </a:solidFill>
              </a:rPr>
              <a:t> control on a </a:t>
            </a:r>
            <a:endParaRPr lang="en-GB" sz="2400" dirty="0" smtClean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specific </a:t>
            </a:r>
            <a:r>
              <a:rPr lang="en-GB" sz="2400" dirty="0">
                <a:solidFill>
                  <a:schemeClr val="bg1"/>
                </a:solidFill>
              </a:rPr>
              <a:t>task by impairing processing efficiency. . . . Even </a:t>
            </a:r>
            <a:endParaRPr lang="en-GB" sz="2400" dirty="0" smtClean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four </a:t>
            </a:r>
            <a:r>
              <a:rPr lang="en-GB" sz="2400" dirty="0">
                <a:solidFill>
                  <a:schemeClr val="bg1"/>
                </a:solidFill>
              </a:rPr>
              <a:t>days </a:t>
            </a:r>
            <a:r>
              <a:rPr lang="en-GB" sz="2400" dirty="0" smtClean="0">
                <a:solidFill>
                  <a:schemeClr val="bg1"/>
                </a:solidFill>
              </a:rPr>
              <a:t>of </a:t>
            </a:r>
            <a:r>
              <a:rPr lang="en-GB" sz="2400" dirty="0">
                <a:solidFill>
                  <a:schemeClr val="bg1"/>
                </a:solidFill>
              </a:rPr>
              <a:t>m</a:t>
            </a:r>
            <a:r>
              <a:rPr lang="en-GB" sz="2400" dirty="0" smtClean="0">
                <a:solidFill>
                  <a:schemeClr val="bg1"/>
                </a:solidFill>
              </a:rPr>
              <a:t>indfulness  </a:t>
            </a:r>
            <a:r>
              <a:rPr lang="en-GB" sz="2400" dirty="0">
                <a:solidFill>
                  <a:schemeClr val="bg1"/>
                </a:solidFill>
              </a:rPr>
              <a:t>training can significantly improve </a:t>
            </a:r>
            <a:endParaRPr lang="en-GB" sz="2400" dirty="0" smtClean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</a:pPr>
            <a:r>
              <a:rPr lang="en-GB" sz="2400" dirty="0" err="1" smtClean="0">
                <a:solidFill>
                  <a:schemeClr val="bg1"/>
                </a:solidFill>
              </a:rPr>
              <a:t>visuo</a:t>
            </a:r>
            <a:r>
              <a:rPr lang="en-GB" sz="2400" dirty="0">
                <a:solidFill>
                  <a:schemeClr val="bg1"/>
                </a:solidFill>
              </a:rPr>
              <a:t>-spatial processing, </a:t>
            </a:r>
            <a:r>
              <a:rPr lang="en-GB" sz="2400" dirty="0" smtClean="0">
                <a:solidFill>
                  <a:schemeClr val="bg1"/>
                </a:solidFill>
              </a:rPr>
              <a:t>working </a:t>
            </a:r>
            <a:r>
              <a:rPr lang="en-GB" sz="2400" dirty="0">
                <a:solidFill>
                  <a:schemeClr val="bg1"/>
                </a:solidFill>
              </a:rPr>
              <a:t>memory </a:t>
            </a:r>
            <a:r>
              <a:rPr lang="en-GB" sz="2400" dirty="0" smtClean="0">
                <a:solidFill>
                  <a:schemeClr val="bg1"/>
                </a:solidFill>
              </a:rPr>
              <a:t> and</a:t>
            </a:r>
          </a:p>
          <a:p>
            <a:pPr>
              <a:lnSpc>
                <a:spcPct val="14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and </a:t>
            </a:r>
            <a:r>
              <a:rPr lang="en-GB" sz="2400" dirty="0">
                <a:solidFill>
                  <a:schemeClr val="bg1"/>
                </a:solidFill>
              </a:rPr>
              <a:t>executive functioning</a:t>
            </a:r>
            <a:r>
              <a:rPr lang="en-GB" sz="2400" dirty="0" smtClean="0">
                <a:solidFill>
                  <a:schemeClr val="bg1"/>
                </a:solidFill>
              </a:rPr>
              <a:t>.”</a:t>
            </a:r>
          </a:p>
          <a:p>
            <a:pPr>
              <a:lnSpc>
                <a:spcPct val="140000"/>
              </a:lnSpc>
            </a:pPr>
            <a:endParaRPr lang="en-GB" sz="2000" dirty="0" smtClean="0">
              <a:solidFill>
                <a:schemeClr val="bg1"/>
              </a:solidFill>
            </a:endParaRPr>
          </a:p>
          <a:p>
            <a:pPr lvl="5">
              <a:lnSpc>
                <a:spcPct val="110000"/>
              </a:lnSpc>
            </a:pPr>
            <a:r>
              <a:rPr lang="en-GB" dirty="0" smtClean="0">
                <a:solidFill>
                  <a:schemeClr val="bg1"/>
                </a:solidFill>
              </a:rPr>
              <a:t>“Probing the Mechanisms of Attention,” Posner, Rueda &amp; </a:t>
            </a:r>
            <a:r>
              <a:rPr lang="en-GB" dirty="0" err="1" smtClean="0">
                <a:solidFill>
                  <a:schemeClr val="bg1"/>
                </a:solidFill>
              </a:rPr>
              <a:t>Kanske</a:t>
            </a:r>
            <a:r>
              <a:rPr lang="en-GB" dirty="0" smtClean="0">
                <a:solidFill>
                  <a:schemeClr val="bg1"/>
                </a:solidFill>
              </a:rPr>
              <a:t>; </a:t>
            </a:r>
            <a:r>
              <a:rPr lang="en-GB" i="1" dirty="0" smtClean="0">
                <a:solidFill>
                  <a:schemeClr val="bg1"/>
                </a:solidFill>
              </a:rPr>
              <a:t>The Handbook of Psychology, </a:t>
            </a:r>
            <a:r>
              <a:rPr lang="en-GB" dirty="0" smtClean="0">
                <a:solidFill>
                  <a:schemeClr val="bg1"/>
                </a:solidFill>
              </a:rPr>
              <a:t>Cambridge University Press, 2007</a:t>
            </a:r>
            <a:endParaRPr lang="en-GB" dirty="0">
              <a:solidFill>
                <a:schemeClr val="bg1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245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        Assessing your mindfulness</vt:lpstr>
      <vt:lpstr>        Three networks</vt:lpstr>
      <vt:lpstr>        The Attention Network Test</vt:lpstr>
      <vt:lpstr>        The Attention Network Test</vt:lpstr>
      <vt:lpstr>        The Attention Network Test</vt:lpstr>
      <vt:lpstr>        Attention Network Test</vt:lpstr>
      <vt:lpstr>        Measuring Network Efficiency</vt:lpstr>
      <vt:lpstr>     The Attention Network Test </vt:lpstr>
      <vt:lpstr>        Mindfulness and network efficiency</vt:lpstr>
      <vt:lpstr>PowerPoint Presentation</vt:lpstr>
    </vt:vector>
  </TitlesOfParts>
  <Company>Shambhala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Reoch</dc:creator>
  <cp:lastModifiedBy>aui</cp:lastModifiedBy>
  <cp:revision>15</cp:revision>
  <dcterms:created xsi:type="dcterms:W3CDTF">2016-05-27T21:53:51Z</dcterms:created>
  <dcterms:modified xsi:type="dcterms:W3CDTF">2016-05-31T09:50:50Z</dcterms:modified>
</cp:coreProperties>
</file>