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7AA"/>
    <a:srgbClr val="AA263E"/>
    <a:srgbClr val="B43812"/>
    <a:srgbClr val="DE2F53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01728-6D50-0E4F-A220-B30E45060F31}" type="datetimeFigureOut">
              <a:rPr lang="en-US" smtClean="0"/>
              <a:t>04/06/16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C92F3-129A-D24D-B716-EB3C5FF4C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7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dirty="0" smtClean="0"/>
              <a:t>I am </a:t>
            </a:r>
            <a:r>
              <a:rPr lang="de-DE" sz="1200" dirty="0" err="1" smtClean="0"/>
              <a:t>conscious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of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my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intention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to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be</a:t>
            </a:r>
            <a:r>
              <a:rPr lang="de-DE" sz="1200" baseline="0" dirty="0" smtClean="0"/>
              <a:t> in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present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moment</a:t>
            </a:r>
            <a:r>
              <a:rPr lang="de-DE" sz="1200" baseline="0" dirty="0" smtClean="0"/>
              <a:t>, </a:t>
            </a:r>
            <a:r>
              <a:rPr lang="de-DE" sz="1200" baseline="0" dirty="0" err="1" smtClean="0"/>
              <a:t>to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focus</a:t>
            </a:r>
            <a:r>
              <a:rPr lang="de-DE" sz="1200" baseline="0" dirty="0" smtClean="0"/>
              <a:t> on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object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of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attention</a:t>
            </a:r>
            <a:endParaRPr lang="de-DE" sz="1200" baseline="0" dirty="0" smtClean="0"/>
          </a:p>
          <a:p>
            <a:endParaRPr lang="de-DE" sz="1200" baseline="0" dirty="0" smtClean="0"/>
          </a:p>
          <a:p>
            <a:r>
              <a:rPr lang="de-DE" sz="1200" baseline="0" dirty="0" smtClean="0"/>
              <a:t>In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present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moment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my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body</a:t>
            </a:r>
            <a:r>
              <a:rPr lang="de-DE" sz="1200" baseline="0" dirty="0" smtClean="0"/>
              <a:t>, </a:t>
            </a:r>
            <a:r>
              <a:rPr lang="de-DE" sz="1200" baseline="0" dirty="0" err="1" smtClean="0"/>
              <a:t>emotions</a:t>
            </a:r>
            <a:r>
              <a:rPr lang="de-DE" sz="1200" baseline="0" dirty="0" smtClean="0"/>
              <a:t>/</a:t>
            </a:r>
            <a:r>
              <a:rPr lang="de-DE" sz="1200" baseline="0" dirty="0" err="1" smtClean="0"/>
              <a:t>heart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and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mind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are</a:t>
            </a:r>
            <a:r>
              <a:rPr lang="de-DE" sz="1200" baseline="0" dirty="0" smtClean="0"/>
              <a:t> all </a:t>
            </a:r>
            <a:r>
              <a:rPr lang="de-DE" sz="1200" baseline="0" dirty="0" err="1" smtClean="0"/>
              <a:t>synchronised</a:t>
            </a:r>
            <a:r>
              <a:rPr lang="de-DE" sz="1200" baseline="0" dirty="0" smtClean="0"/>
              <a:t> – </a:t>
            </a:r>
            <a:r>
              <a:rPr lang="de-DE" sz="1200" baseline="0" dirty="0" err="1" smtClean="0"/>
              <a:t>aligned</a:t>
            </a:r>
            <a:r>
              <a:rPr lang="de-DE" sz="1200" baseline="0" dirty="0" smtClean="0"/>
              <a:t>.  </a:t>
            </a:r>
            <a:r>
              <a:rPr lang="de-DE" sz="1200" baseline="0" dirty="0" err="1" smtClean="0"/>
              <a:t>Often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emotions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are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ignored</a:t>
            </a:r>
            <a:r>
              <a:rPr lang="de-DE" sz="1200" baseline="0" dirty="0" smtClean="0"/>
              <a:t>,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mind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is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elsewhere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and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body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is</a:t>
            </a:r>
            <a:r>
              <a:rPr lang="de-DE" sz="1200" baseline="0" dirty="0" smtClean="0"/>
              <a:t> not </a:t>
            </a:r>
            <a:r>
              <a:rPr lang="de-DE" sz="1200" baseline="0" dirty="0" err="1" smtClean="0"/>
              <a:t>felt</a:t>
            </a:r>
            <a:endParaRPr lang="de-DE" sz="1200" baseline="0" dirty="0" smtClean="0"/>
          </a:p>
          <a:p>
            <a:endParaRPr lang="de-DE" sz="1200" baseline="0" dirty="0" smtClean="0"/>
          </a:p>
          <a:p>
            <a:r>
              <a:rPr lang="de-DE" sz="1200" baseline="0" dirty="0" err="1" smtClean="0"/>
              <a:t>We</a:t>
            </a:r>
            <a:r>
              <a:rPr lang="de-DE" sz="1200" baseline="0" dirty="0" smtClean="0"/>
              <a:t> do </a:t>
            </a:r>
            <a:r>
              <a:rPr lang="de-DE" sz="1200" baseline="0" dirty="0" err="1" smtClean="0"/>
              <a:t>this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without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judgement</a:t>
            </a:r>
            <a:r>
              <a:rPr lang="de-DE" sz="1200" baseline="0" dirty="0" smtClean="0"/>
              <a:t> – </a:t>
            </a:r>
            <a:r>
              <a:rPr lang="de-DE" sz="1200" baseline="0" dirty="0" err="1" smtClean="0"/>
              <a:t>simply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seeing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what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we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see</a:t>
            </a:r>
            <a:r>
              <a:rPr lang="de-DE" sz="1200" baseline="0" dirty="0" smtClean="0"/>
              <a:t> – </a:t>
            </a:r>
            <a:r>
              <a:rPr lang="de-DE" sz="1200" baseline="0" dirty="0" err="1" smtClean="0"/>
              <a:t>opens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up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greater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awareness</a:t>
            </a:r>
            <a:r>
              <a:rPr lang="de-DE" sz="1200" baseline="0" dirty="0" smtClean="0"/>
              <a:t>, </a:t>
            </a:r>
            <a:r>
              <a:rPr lang="de-DE" sz="1200" baseline="0" dirty="0" err="1" smtClean="0"/>
              <a:t>sensitivity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and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insight</a:t>
            </a:r>
            <a:endParaRPr lang="de-DE" sz="120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7425-CE63-4CC3-BF2E-7454691FD8C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357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upright</a:t>
            </a:r>
            <a:endParaRPr lang="de-DE" dirty="0" smtClean="0"/>
          </a:p>
          <a:p>
            <a:r>
              <a:rPr lang="de-DE" dirty="0" err="1" smtClean="0"/>
              <a:t>Direct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room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something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rooom</a:t>
            </a:r>
            <a:endParaRPr lang="de-DE" dirty="0" smtClean="0"/>
          </a:p>
          <a:p>
            <a:r>
              <a:rPr lang="de-DE" dirty="0" err="1" smtClean="0"/>
              <a:t>Stay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Ask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experienced</a:t>
            </a:r>
            <a:r>
              <a:rPr lang="de-DE" dirty="0" smtClean="0"/>
              <a:t> – </a:t>
            </a:r>
            <a:r>
              <a:rPr lang="de-DE" dirty="0" err="1" smtClean="0"/>
              <a:t>ask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. Talk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experience</a:t>
            </a:r>
            <a:r>
              <a:rPr lang="de-DE" dirty="0" smtClean="0"/>
              <a:t>.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judge</a:t>
            </a:r>
            <a:r>
              <a:rPr lang="de-DE" dirty="0" smtClean="0"/>
              <a:t>,</a:t>
            </a:r>
            <a:r>
              <a:rPr lang="de-DE" baseline="0" dirty="0" smtClean="0"/>
              <a:t> just listen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other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person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experienced</a:t>
            </a:r>
            <a:r>
              <a:rPr lang="de-DE" baseline="0" dirty="0" smtClean="0"/>
              <a:t>.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experience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welcome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B08DC-F9A2-4088-9C81-5B384734B1E4}" type="slidenum">
              <a:rPr lang="de-DE" smtClean="0"/>
              <a:t>4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F346AAF-72F6-4E71-B371-E1D2AB5940C8}" type="datetime1">
              <a:rPr lang="de-DE" smtClean="0"/>
              <a:t>04/06/16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Kalapa Academy Gmbh</a:t>
            </a:r>
            <a:endParaRPr lang="de-DE"/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WorkingMind - Kick Off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126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1C594-171E-4EDA-A5D6-D059A98F2408}" type="slidenum">
              <a:rPr lang="de-DE" smtClean="0"/>
              <a:t>5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02834BE-CD4F-4418-B8D7-132699E764FD}" type="datetime1">
              <a:rPr lang="de-DE" smtClean="0"/>
              <a:t>04/06/16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Kalapa Academy GmbH</a:t>
            </a:r>
            <a:endParaRPr lang="de-DE"/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WorkingMind - slowing down day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767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1C594-171E-4EDA-A5D6-D059A98F2408}" type="slidenum">
              <a:rPr lang="de-DE" smtClean="0"/>
              <a:t>6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02834BE-CD4F-4418-B8D7-132699E764FD}" type="datetime1">
              <a:rPr lang="de-DE" smtClean="0"/>
              <a:t>04/06/16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Kalapa Academy GmbH</a:t>
            </a:r>
            <a:endParaRPr lang="de-DE"/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WorkingMind - slowing down day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767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F79B-A038-8343-A7E7-2F240FC5C1F4}" type="datetimeFigureOut">
              <a:rPr lang="en-US" smtClean="0"/>
              <a:t>04/06/16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619-C2BB-0444-B8C7-018BBA0D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7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F79B-A038-8343-A7E7-2F240FC5C1F4}" type="datetimeFigureOut">
              <a:rPr lang="en-US" smtClean="0"/>
              <a:t>04/06/16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619-C2BB-0444-B8C7-018BBA0D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0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F79B-A038-8343-A7E7-2F240FC5C1F4}" type="datetimeFigureOut">
              <a:rPr lang="en-US" smtClean="0"/>
              <a:t>04/06/16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619-C2BB-0444-B8C7-018BBA0D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05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0537" y="1268760"/>
            <a:ext cx="8229600" cy="4752528"/>
          </a:xfrm>
        </p:spPr>
        <p:txBody>
          <a:bodyPr>
            <a:noAutofit/>
          </a:bodyPr>
          <a:lstStyle>
            <a:lvl1pPr marL="252000" indent="-216000">
              <a:spcAft>
                <a:spcPts val="600"/>
              </a:spcAft>
              <a:buClr>
                <a:srgbClr val="E4282A"/>
              </a:buClr>
              <a:buFont typeface="Wingdings" panose="05000000000000000000" pitchFamily="2" charset="2"/>
              <a:buChar char="§"/>
              <a:defRPr sz="1800"/>
            </a:lvl1pPr>
            <a:lvl2pPr marL="684000" indent="-216000">
              <a:buClr>
                <a:srgbClr val="E4282A"/>
              </a:buClr>
              <a:buFont typeface="Arial" panose="020B0604020202020204" pitchFamily="34" charset="0"/>
              <a:buChar char="•"/>
              <a:defRPr sz="1600"/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6552000"/>
            <a:ext cx="381000" cy="252413"/>
          </a:xfrm>
          <a:prstGeom prst="rect">
            <a:avLst/>
          </a:prstGeom>
        </p:spPr>
      </p:pic>
      <p:sp>
        <p:nvSpPr>
          <p:cNvPr id="23" name="Datumsplatzhalter 7"/>
          <p:cNvSpPr>
            <a:spLocks noGrp="1"/>
          </p:cNvSpPr>
          <p:nvPr>
            <p:ph type="dt" sz="half" idx="10"/>
          </p:nvPr>
        </p:nvSpPr>
        <p:spPr>
          <a:xfrm>
            <a:off x="7308304" y="6607308"/>
            <a:ext cx="864096" cy="2851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A9491E6-328A-4718-8A35-080B2C1F9338}" type="datetime1">
              <a:rPr lang="de-DE" smtClean="0"/>
              <a:t>04/06/16</a:t>
            </a:fld>
            <a:endParaRPr lang="de-DE" dirty="0"/>
          </a:p>
        </p:txBody>
      </p:sp>
      <p:sp>
        <p:nvSpPr>
          <p:cNvPr id="24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5081645" y="6607308"/>
            <a:ext cx="2232249" cy="28515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Mindfulness Introduction</a:t>
            </a:r>
            <a:endParaRPr lang="de-DE" dirty="0"/>
          </a:p>
        </p:txBody>
      </p:sp>
      <p:pic>
        <p:nvPicPr>
          <p:cNvPr id="25" name="Grafik 2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045" y="6686397"/>
            <a:ext cx="426459" cy="126979"/>
          </a:xfrm>
          <a:prstGeom prst="rect">
            <a:avLst/>
          </a:prstGeom>
        </p:spPr>
      </p:pic>
      <p:sp>
        <p:nvSpPr>
          <p:cNvPr id="47" name="Inhaltsplatzhalter 46"/>
          <p:cNvSpPr>
            <a:spLocks noGrp="1"/>
          </p:cNvSpPr>
          <p:nvPr>
            <p:ph sz="quarter" idx="13" hasCustomPrompt="1"/>
          </p:nvPr>
        </p:nvSpPr>
        <p:spPr>
          <a:xfrm>
            <a:off x="503560" y="6021288"/>
            <a:ext cx="8178486" cy="288503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Quellenangabe</a:t>
            </a:r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33200" cy="836712"/>
          </a:xfrm>
          <a:noFill/>
        </p:spPr>
        <p:txBody>
          <a:bodyPr lIns="432000" tIns="18000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0" y="836710"/>
            <a:ext cx="9144000" cy="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8811020" y="761908"/>
            <a:ext cx="153468" cy="149605"/>
          </a:xfrm>
          <a:prstGeom prst="ellipse">
            <a:avLst/>
          </a:prstGeom>
          <a:ln>
            <a:solidFill>
              <a:srgbClr val="E42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16"/>
          <p:cNvCxnSpPr/>
          <p:nvPr/>
        </p:nvCxnSpPr>
        <p:spPr>
          <a:xfrm>
            <a:off x="0" y="6453336"/>
            <a:ext cx="9149408" cy="0"/>
          </a:xfrm>
          <a:prstGeom prst="line">
            <a:avLst/>
          </a:prstGeom>
          <a:ln w="28575">
            <a:solidFill>
              <a:srgbClr val="E428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121" y="479176"/>
            <a:ext cx="8678923" cy="357535"/>
          </a:xfrm>
        </p:spPr>
        <p:txBody>
          <a:bodyPr vert="horz" lIns="432000" tIns="45720" rIns="91440" bIns="45720" rtlCol="0" anchor="b" anchorCtr="0">
            <a:noAutofit/>
          </a:bodyPr>
          <a:lstStyle>
            <a:lvl1pPr marL="342900" indent="-342900">
              <a:buNone/>
              <a:defRPr lang="de-DE" sz="16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indent="0"/>
            <a:r>
              <a:rPr lang="de-DE" dirty="0" smtClean="0"/>
              <a:t>Untertitel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7308304" y="6669243"/>
            <a:ext cx="0" cy="135170"/>
          </a:xfrm>
          <a:prstGeom prst="line">
            <a:avLst/>
          </a:prstGeom>
          <a:ln>
            <a:solidFill>
              <a:srgbClr val="E428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123444" y="6606503"/>
            <a:ext cx="569307" cy="260649"/>
          </a:xfrm>
          <a:prstGeom prst="rect">
            <a:avLst/>
          </a:prstGeom>
        </p:spPr>
        <p:txBody>
          <a:bodyPr/>
          <a:lstStyle>
            <a:lvl1pPr algn="l">
              <a:defRPr lang="de-DE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8C15B4A-03C9-4F41-A38D-6408B8F28B4C}" type="slidenum">
              <a:rPr lang="de-DE" smtClean="0"/>
              <a:t>‹#›</a:t>
            </a:fld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8100392" y="6669243"/>
            <a:ext cx="0" cy="135170"/>
          </a:xfrm>
          <a:prstGeom prst="line">
            <a:avLst/>
          </a:prstGeom>
          <a:ln>
            <a:solidFill>
              <a:srgbClr val="E428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443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fik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6552000"/>
            <a:ext cx="381000" cy="252413"/>
          </a:xfrm>
          <a:prstGeom prst="rect">
            <a:avLst/>
          </a:prstGeom>
        </p:spPr>
      </p:pic>
      <p:cxnSp>
        <p:nvCxnSpPr>
          <p:cNvPr id="10" name="Gerade Verbindung 9"/>
          <p:cNvCxnSpPr/>
          <p:nvPr/>
        </p:nvCxnSpPr>
        <p:spPr>
          <a:xfrm>
            <a:off x="0" y="6453336"/>
            <a:ext cx="914940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33200" cy="836712"/>
          </a:xfrm>
          <a:noFill/>
        </p:spPr>
        <p:txBody>
          <a:bodyPr lIns="432000" tIns="18000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0" y="836710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3121" y="479176"/>
            <a:ext cx="8678923" cy="357535"/>
          </a:xfrm>
        </p:spPr>
        <p:txBody>
          <a:bodyPr vert="horz" lIns="432000" tIns="45720" rIns="91440" bIns="45720" rtlCol="0" anchor="b" anchorCtr="0">
            <a:noAutofit/>
          </a:bodyPr>
          <a:lstStyle>
            <a:lvl1pPr>
              <a:defRPr lang="de-DE" sz="16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dirty="0" smtClean="0"/>
              <a:t>Untertitel</a:t>
            </a:r>
            <a:endParaRPr lang="de-DE" dirty="0"/>
          </a:p>
        </p:txBody>
      </p:sp>
      <p:sp>
        <p:nvSpPr>
          <p:cNvPr id="19" name="Datumsplatzhalter 7"/>
          <p:cNvSpPr>
            <a:spLocks noGrp="1"/>
          </p:cNvSpPr>
          <p:nvPr>
            <p:ph type="dt" sz="half" idx="10"/>
          </p:nvPr>
        </p:nvSpPr>
        <p:spPr>
          <a:xfrm>
            <a:off x="7308304" y="6607308"/>
            <a:ext cx="864096" cy="2851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DCD87C1-D6CD-4453-829F-DDC66C61F530}" type="datetime1">
              <a:rPr lang="de-DE" smtClean="0"/>
              <a:t>04/06/16</a:t>
            </a:fld>
            <a:endParaRPr lang="de-DE"/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045" y="6686397"/>
            <a:ext cx="426459" cy="126979"/>
          </a:xfrm>
          <a:prstGeom prst="rect">
            <a:avLst/>
          </a:prstGeom>
        </p:spPr>
      </p:pic>
      <p:cxnSp>
        <p:nvCxnSpPr>
          <p:cNvPr id="27" name="Gerade Verbindung 26"/>
          <p:cNvCxnSpPr/>
          <p:nvPr/>
        </p:nvCxnSpPr>
        <p:spPr>
          <a:xfrm>
            <a:off x="7308304" y="6669243"/>
            <a:ext cx="0" cy="135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oliennummernplatzhalter 9"/>
          <p:cNvSpPr>
            <a:spLocks noGrp="1"/>
          </p:cNvSpPr>
          <p:nvPr>
            <p:ph type="sldNum" sz="quarter" idx="16"/>
          </p:nvPr>
        </p:nvSpPr>
        <p:spPr>
          <a:xfrm>
            <a:off x="8123444" y="6606503"/>
            <a:ext cx="569307" cy="260649"/>
          </a:xfrm>
          <a:prstGeom prst="rect">
            <a:avLst/>
          </a:prstGeom>
        </p:spPr>
        <p:txBody>
          <a:bodyPr/>
          <a:lstStyle>
            <a:lvl1pPr algn="l">
              <a:defRPr lang="de-DE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F92BBFD-791D-4A65-B093-AD2158F34506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>
          <a:xfrm>
            <a:off x="8100391" y="6669243"/>
            <a:ext cx="0" cy="135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8811020" y="761908"/>
            <a:ext cx="153468" cy="149605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53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F79B-A038-8343-A7E7-2F240FC5C1F4}" type="datetimeFigureOut">
              <a:rPr lang="en-US" smtClean="0"/>
              <a:t>04/06/16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619-C2BB-0444-B8C7-018BBA0D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8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F79B-A038-8343-A7E7-2F240FC5C1F4}" type="datetimeFigureOut">
              <a:rPr lang="en-US" smtClean="0"/>
              <a:t>04/06/16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619-C2BB-0444-B8C7-018BBA0D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3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F79B-A038-8343-A7E7-2F240FC5C1F4}" type="datetimeFigureOut">
              <a:rPr lang="en-US" smtClean="0"/>
              <a:t>04/06/16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619-C2BB-0444-B8C7-018BBA0D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2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F79B-A038-8343-A7E7-2F240FC5C1F4}" type="datetimeFigureOut">
              <a:rPr lang="en-US" smtClean="0"/>
              <a:t>04/06/16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619-C2BB-0444-B8C7-018BBA0D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5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F79B-A038-8343-A7E7-2F240FC5C1F4}" type="datetimeFigureOut">
              <a:rPr lang="en-US" smtClean="0"/>
              <a:t>04/06/16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619-C2BB-0444-B8C7-018BBA0D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8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F79B-A038-8343-A7E7-2F240FC5C1F4}" type="datetimeFigureOut">
              <a:rPr lang="en-US" smtClean="0"/>
              <a:t>04/06/16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619-C2BB-0444-B8C7-018BBA0D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5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F79B-A038-8343-A7E7-2F240FC5C1F4}" type="datetimeFigureOut">
              <a:rPr lang="en-US" smtClean="0"/>
              <a:t>04/06/16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619-C2BB-0444-B8C7-018BBA0D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F79B-A038-8343-A7E7-2F240FC5C1F4}" type="datetimeFigureOut">
              <a:rPr lang="en-US" smtClean="0"/>
              <a:t>04/06/16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619-C2BB-0444-B8C7-018BBA0D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1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FF79B-A038-8343-A7E7-2F240FC5C1F4}" type="datetimeFigureOut">
              <a:rPr lang="en-US" smtClean="0"/>
              <a:t>04/06/16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F619-C2BB-0444-B8C7-018BBA0D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4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marL="36000" indent="0">
              <a:buNone/>
            </a:pPr>
            <a:endParaRPr lang="en-US" sz="3200" dirty="0" smtClean="0">
              <a:solidFill>
                <a:schemeClr val="bg1"/>
              </a:solidFill>
              <a:latin typeface="Avenir Black"/>
              <a:cs typeface="Avenir Black"/>
            </a:endParaRPr>
          </a:p>
          <a:p>
            <a:pPr marL="36000" indent="0">
              <a:buNone/>
            </a:pPr>
            <a:endParaRPr lang="en-US" sz="3200" dirty="0">
              <a:solidFill>
                <a:schemeClr val="bg1"/>
              </a:solidFill>
              <a:latin typeface="Avenir Black"/>
              <a:cs typeface="Avenir Black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91E6-328A-4718-8A35-080B2C1F9338}" type="datetime1">
              <a:rPr lang="de-DE" smtClean="0"/>
              <a:t>04/06/16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Mindfulness Introduction</a:t>
            </a:r>
            <a:endParaRPr lang="de-DE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MINDFULNESS MEAN?</a:t>
            </a:r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1115616" y="1700808"/>
            <a:ext cx="6912768" cy="2880320"/>
          </a:xfrm>
          <a:prstGeom prst="cloudCallout">
            <a:avLst/>
          </a:prstGeom>
          <a:solidFill>
            <a:srgbClr val="FF66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40000"/>
              </a:lnSpc>
            </a:pPr>
            <a:r>
              <a:rPr lang="en-US" sz="2000" dirty="0" smtClean="0">
                <a:latin typeface="Avenir Black"/>
                <a:cs typeface="Avenir Black"/>
              </a:rPr>
              <a:t>  WHAT 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Avenir Black"/>
                <a:cs typeface="Avenir Black"/>
              </a:rPr>
              <a:t>DOES MINDFULNESS                 MEAN? </a:t>
            </a:r>
            <a:endParaRPr lang="en-US" sz="2000" dirty="0"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25696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Blue_sk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97" b="11497"/>
          <a:stretch>
            <a:fillRect/>
          </a:stretch>
        </p:blipFill>
        <p:spPr>
          <a:xfrm>
            <a:off x="539552" y="1062182"/>
            <a:ext cx="8229600" cy="4959106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91E6-328A-4718-8A35-080B2C1F9338}" type="datetime1">
              <a:rPr lang="de-DE" smtClean="0"/>
              <a:t>04/06/16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Mindfulness Introduction</a:t>
            </a:r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>
            <a:off x="2411760" y="2276872"/>
            <a:ext cx="4392488" cy="1873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2800" dirty="0">
                <a:solidFill>
                  <a:srgbClr val="FFFFFF"/>
                </a:solidFill>
                <a:latin typeface="Avenir Black"/>
                <a:cs typeface="Avenir Black"/>
              </a:rPr>
              <a:t>BEING </a:t>
            </a:r>
            <a:endParaRPr lang="en-US" sz="2800" dirty="0" smtClean="0">
              <a:solidFill>
                <a:srgbClr val="FFFFFF"/>
              </a:solidFill>
              <a:latin typeface="Avenir Black"/>
              <a:cs typeface="Avenir Black"/>
            </a:endParaRPr>
          </a:p>
          <a:p>
            <a:pPr algn="ctr">
              <a:lnSpc>
                <a:spcPct val="14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Avenir Black"/>
                <a:cs typeface="Avenir Black"/>
              </a:rPr>
              <a:t>FULLY </a:t>
            </a:r>
          </a:p>
          <a:p>
            <a:pPr algn="ctr">
              <a:lnSpc>
                <a:spcPct val="14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Avenir Black"/>
                <a:cs typeface="Avenir Black"/>
              </a:rPr>
              <a:t>PRESENT</a:t>
            </a:r>
            <a:endParaRPr lang="en-US" sz="2800" dirty="0">
              <a:solidFill>
                <a:srgbClr val="FFFFFF"/>
              </a:solidFill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30296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33200" cy="1196752"/>
          </a:xfrm>
        </p:spPr>
        <p:txBody>
          <a:bodyPr/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2800" b="1" dirty="0" smtClean="0"/>
              <a:t>A </a:t>
            </a:r>
            <a:r>
              <a:rPr lang="de-DE" sz="2800" b="1" dirty="0" err="1" smtClean="0"/>
              <a:t>central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and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basic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ability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of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mind</a:t>
            </a:r>
            <a:endParaRPr lang="de-DE" sz="28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B0D-FCA6-4419-A980-C784F6D5CF41}" type="datetime1">
              <a:rPr lang="de-DE" smtClean="0"/>
              <a:t>04/06/16</a:t>
            </a:fld>
            <a:endParaRPr lang="de-DE" dirty="0"/>
          </a:p>
        </p:txBody>
      </p:sp>
      <p:grpSp>
        <p:nvGrpSpPr>
          <p:cNvPr id="11" name="Gruppierung 10"/>
          <p:cNvGrpSpPr/>
          <p:nvPr/>
        </p:nvGrpSpPr>
        <p:grpSpPr>
          <a:xfrm>
            <a:off x="251520" y="2780928"/>
            <a:ext cx="2592288" cy="3135833"/>
            <a:chOff x="539552" y="1700808"/>
            <a:chExt cx="2592288" cy="3135833"/>
          </a:xfrm>
        </p:grpSpPr>
        <p:sp>
          <p:nvSpPr>
            <p:cNvPr id="7" name="Textfeld 6"/>
            <p:cNvSpPr txBox="1"/>
            <p:nvPr/>
          </p:nvSpPr>
          <p:spPr>
            <a:xfrm>
              <a:off x="539552" y="1700808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smtClean="0"/>
                <a:t>On </a:t>
              </a:r>
              <a:r>
                <a:rPr lang="de-DE" b="1" dirty="0" err="1" smtClean="0"/>
                <a:t>purpose</a:t>
              </a:r>
              <a:endParaRPr lang="de-DE" b="1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539552" y="4221088"/>
              <a:ext cx="25922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.</a:t>
              </a:r>
              <a:endParaRPr lang="de-DE" sz="1600" dirty="0"/>
            </a:p>
            <a:p>
              <a:endParaRPr lang="de-DE" dirty="0"/>
            </a:p>
          </p:txBody>
        </p:sp>
      </p:grpSp>
      <p:grpSp>
        <p:nvGrpSpPr>
          <p:cNvPr id="20" name="Gruppierung 19"/>
          <p:cNvGrpSpPr/>
          <p:nvPr/>
        </p:nvGrpSpPr>
        <p:grpSpPr>
          <a:xfrm>
            <a:off x="3131840" y="2811125"/>
            <a:ext cx="2664296" cy="2961620"/>
            <a:chOff x="3419872" y="1700808"/>
            <a:chExt cx="2592288" cy="2961620"/>
          </a:xfrm>
        </p:grpSpPr>
        <p:sp>
          <p:nvSpPr>
            <p:cNvPr id="12" name="Textfeld 11"/>
            <p:cNvSpPr txBox="1"/>
            <p:nvPr/>
          </p:nvSpPr>
          <p:spPr>
            <a:xfrm>
              <a:off x="3419872" y="1700808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err="1" smtClean="0"/>
                <a:t>Present</a:t>
              </a:r>
              <a:r>
                <a:rPr lang="de-DE" b="1" dirty="0" smtClean="0"/>
                <a:t> </a:t>
              </a:r>
              <a:r>
                <a:rPr lang="de-DE" b="1" dirty="0" err="1" smtClean="0"/>
                <a:t>moment</a:t>
              </a:r>
              <a:endParaRPr lang="de-DE" b="1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419872" y="4293096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</p:grpSp>
      <p:grpSp>
        <p:nvGrpSpPr>
          <p:cNvPr id="21" name="Gruppierung 20"/>
          <p:cNvGrpSpPr/>
          <p:nvPr/>
        </p:nvGrpSpPr>
        <p:grpSpPr>
          <a:xfrm>
            <a:off x="5868144" y="2811125"/>
            <a:ext cx="2868452" cy="2951919"/>
            <a:chOff x="6156176" y="1700808"/>
            <a:chExt cx="2868452" cy="2951919"/>
          </a:xfrm>
        </p:grpSpPr>
        <p:sp>
          <p:nvSpPr>
            <p:cNvPr id="14" name="Textfeld 13"/>
            <p:cNvSpPr txBox="1"/>
            <p:nvPr/>
          </p:nvSpPr>
          <p:spPr>
            <a:xfrm>
              <a:off x="6156176" y="1700808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smtClean="0"/>
                <a:t>Non </a:t>
              </a:r>
              <a:r>
                <a:rPr lang="de-DE" b="1" dirty="0" err="1" smtClean="0"/>
                <a:t>judgmental</a:t>
              </a:r>
              <a:endParaRPr lang="de-DE" b="1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216316" y="4314173"/>
              <a:ext cx="28083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endParaRPr lang="de-DE" sz="1600" dirty="0"/>
            </a:p>
          </p:txBody>
        </p:sp>
      </p:grpSp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440" y="3384468"/>
            <a:ext cx="2400000" cy="18000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8" b="-22205"/>
          <a:stretch/>
        </p:blipFill>
        <p:spPr>
          <a:xfrm>
            <a:off x="2648570" y="4755341"/>
            <a:ext cx="3363590" cy="527923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4046234" y="4118844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Body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4018983" y="3798754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Heart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035815" y="3459197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Mind</a:t>
            </a:r>
            <a:endParaRPr lang="de-DE" dirty="0"/>
          </a:p>
        </p:txBody>
      </p:sp>
      <p:cxnSp>
        <p:nvCxnSpPr>
          <p:cNvPr id="25" name="Gerader Verbinder 24"/>
          <p:cNvCxnSpPr/>
          <p:nvPr/>
        </p:nvCxnSpPr>
        <p:spPr>
          <a:xfrm>
            <a:off x="4375010" y="3384468"/>
            <a:ext cx="0" cy="2018945"/>
          </a:xfrm>
          <a:prstGeom prst="line">
            <a:avLst/>
          </a:prstGeom>
          <a:ln w="19050">
            <a:solidFill>
              <a:srgbClr val="FF0000">
                <a:alpha val="54902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3059833" y="6607308"/>
            <a:ext cx="4254062" cy="28515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WorkingMind - slowing down day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F92BBFD-791D-4A65-B093-AD2158F34506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24" name="Bild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649" y="3057718"/>
            <a:ext cx="1570236" cy="216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22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7772400" cy="251420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err="1" smtClean="0"/>
              <a:t>EXPLORing</a:t>
            </a:r>
            <a:r>
              <a:rPr lang="de-DE" b="1" dirty="0" smtClean="0"/>
              <a:t> </a:t>
            </a:r>
            <a:r>
              <a:rPr lang="de-DE" b="1" dirty="0" err="1" smtClean="0"/>
              <a:t>our</a:t>
            </a:r>
            <a:r>
              <a:rPr lang="de-DE" b="1" dirty="0" smtClean="0"/>
              <a:t> </a:t>
            </a:r>
            <a:r>
              <a:rPr lang="de-DE" b="1" dirty="0" err="1" smtClean="0"/>
              <a:t>attention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endParaRPr lang="de-DE" sz="20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36512" y="3068961"/>
            <a:ext cx="9144000" cy="563681"/>
          </a:xfrm>
          <a:prstGeom prst="rect">
            <a:avLst/>
          </a:prstGeom>
        </p:spPr>
        <p:txBody>
          <a:bodyPr/>
          <a:lstStyle>
            <a:lvl1pPr lvl="0" algn="ctr" rtl="0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 Unicode MS" pitchFamily="2"/>
                <a:cs typeface="Times New Roman" pitchFamily="18"/>
              </a:defRPr>
            </a:lvl1pPr>
          </a:lstStyle>
          <a:p>
            <a:pPr>
              <a:lnSpc>
                <a:spcPct val="75000"/>
              </a:lnSpc>
            </a:pPr>
            <a:endParaRPr lang="en-GB" sz="3200" dirty="0" smtClean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260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683568" y="1052737"/>
            <a:ext cx="7844408" cy="1152127"/>
          </a:xfrm>
        </p:spPr>
        <p:txBody>
          <a:bodyPr>
            <a:noAutofit/>
          </a:bodyPr>
          <a:lstStyle/>
          <a:p>
            <a:pPr algn="ctr"/>
            <a:r>
              <a:rPr lang="de-DE" sz="4800" dirty="0" err="1" smtClean="0">
                <a:solidFill>
                  <a:srgbClr val="FF0000"/>
                </a:solidFill>
                <a:latin typeface="Avenir Black"/>
                <a:cs typeface="Avenir Black"/>
              </a:rPr>
              <a:t>Conversation</a:t>
            </a:r>
            <a:endParaRPr lang="de-DE" sz="4800" dirty="0">
              <a:solidFill>
                <a:srgbClr val="FF0000"/>
              </a:solidFill>
              <a:latin typeface="Avenir Black"/>
              <a:cs typeface="Avenir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3733" y="460586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85750" indent="-216000">
              <a:spcBef>
                <a:spcPts val="24"/>
              </a:spcBef>
              <a:spcAft>
                <a:spcPts val="600"/>
              </a:spcAft>
              <a:buClr>
                <a:srgbClr val="E4282A"/>
              </a:buClr>
              <a:buFont typeface="Wingdings" panose="05000000000000000000" pitchFamily="2" charset="2"/>
              <a:buChar char="§"/>
            </a:pPr>
            <a:endParaRPr lang="en-US" dirty="0" err="1" smtClean="0"/>
          </a:p>
        </p:txBody>
      </p:sp>
    </p:spTree>
    <p:extLst>
      <p:ext uri="{BB962C8B-B14F-4D97-AF65-F5344CB8AC3E}">
        <p14:creationId xmlns:p14="http://schemas.microsoft.com/office/powerpoint/2010/main" val="124194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23733" y="460586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85750" indent="-216000">
              <a:spcBef>
                <a:spcPts val="24"/>
              </a:spcBef>
              <a:spcAft>
                <a:spcPts val="600"/>
              </a:spcAft>
              <a:buClr>
                <a:srgbClr val="E4282A"/>
              </a:buClr>
              <a:buFont typeface="Wingdings" panose="05000000000000000000" pitchFamily="2" charset="2"/>
              <a:buChar char="§"/>
            </a:pPr>
            <a:endParaRPr lang="en-US" dirty="0" err="1" smtClean="0"/>
          </a:p>
        </p:txBody>
      </p:sp>
      <p:sp>
        <p:nvSpPr>
          <p:cNvPr id="4" name="Oval Callout 3"/>
          <p:cNvSpPr/>
          <p:nvPr/>
        </p:nvSpPr>
        <p:spPr>
          <a:xfrm>
            <a:off x="1403648" y="980728"/>
            <a:ext cx="6480720" cy="3037090"/>
          </a:xfrm>
          <a:prstGeom prst="wedgeEllipseCallout">
            <a:avLst>
              <a:gd name="adj1" fmla="val -37469"/>
              <a:gd name="adj2" fmla="val 58669"/>
            </a:avLst>
          </a:prstGeom>
          <a:solidFill>
            <a:srgbClr val="3147A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venir Black"/>
                <a:cs typeface="Avenir Black"/>
              </a:rPr>
              <a:t>WHAT </a:t>
            </a:r>
            <a:r>
              <a:rPr lang="en-US" sz="2400" dirty="0" smtClean="0">
                <a:latin typeface="Avenir Black"/>
                <a:cs typeface="Avenir Black"/>
              </a:rPr>
              <a:t>WAS YOUR</a:t>
            </a:r>
            <a:r>
              <a:rPr lang="en-US" sz="2400" dirty="0" smtClean="0">
                <a:latin typeface="Avenir Black"/>
                <a:cs typeface="Avenir Black"/>
              </a:rPr>
              <a:t> </a:t>
            </a:r>
          </a:p>
          <a:p>
            <a:pPr algn="ctr"/>
            <a:r>
              <a:rPr lang="en-US" sz="2400" dirty="0" smtClean="0">
                <a:latin typeface="Avenir Black"/>
                <a:cs typeface="Avenir Black"/>
              </a:rPr>
              <a:t>EXPERIENCE </a:t>
            </a:r>
          </a:p>
          <a:p>
            <a:pPr algn="ctr"/>
            <a:r>
              <a:rPr lang="en-US" sz="2400" dirty="0" smtClean="0">
                <a:latin typeface="Avenir Black"/>
                <a:cs typeface="Avenir Black"/>
              </a:rPr>
              <a:t>IN THE</a:t>
            </a:r>
          </a:p>
          <a:p>
            <a:pPr algn="ctr"/>
            <a:r>
              <a:rPr lang="en-US" sz="2400" dirty="0" smtClean="0">
                <a:latin typeface="Avenir Black"/>
                <a:cs typeface="Avenir Black"/>
              </a:rPr>
              <a:t> TWO MINUTES</a:t>
            </a:r>
            <a:r>
              <a:rPr lang="en-US" sz="2400" dirty="0" smtClean="0">
                <a:latin typeface="Avenir Black"/>
                <a:cs typeface="Avenir Black"/>
              </a:rPr>
              <a:t>?</a:t>
            </a:r>
            <a:endParaRPr lang="en-US" sz="2400" dirty="0"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54794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202</Words>
  <Application>Microsoft Macintosh PowerPoint</Application>
  <PresentationFormat>On-screen Show (4:3)</PresentationFormat>
  <Paragraphs>51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DOES MINDFULNESS MEAN?</vt:lpstr>
      <vt:lpstr>PowerPoint Presentation</vt:lpstr>
      <vt:lpstr>   A central and basic ability of mind</vt:lpstr>
      <vt:lpstr> EXPLORing our attention  </vt:lpstr>
      <vt:lpstr>PowerPoint Presentation</vt:lpstr>
      <vt:lpstr>PowerPoint Presentation</vt:lpstr>
    </vt:vector>
  </TitlesOfParts>
  <Company>Shambhala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MINDFULNESS MEAN?</dc:title>
  <dc:creator>Richard Reoch</dc:creator>
  <cp:lastModifiedBy>Richard Reoch</cp:lastModifiedBy>
  <cp:revision>2</cp:revision>
  <dcterms:created xsi:type="dcterms:W3CDTF">2016-06-04T11:19:32Z</dcterms:created>
  <dcterms:modified xsi:type="dcterms:W3CDTF">2016-06-04T11:29:37Z</dcterms:modified>
</cp:coreProperties>
</file>